
<file path=[Content_Types].xml><?xml version="1.0" encoding="utf-8"?>
<Types xmlns="http://schemas.openxmlformats.org/package/2006/content-types">
  <Default Extension="jpeg" ContentType="image/jpeg"/>
  <Default Extension="png" ContentType="image/png"/>
  <Default Extension="wdp" ContentType="image/vnd.ms-photo"/>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9" r:id="rId3"/>
    <p:sldId id="290" r:id="rId5"/>
    <p:sldId id="291" r:id="rId6"/>
    <p:sldId id="259" r:id="rId7"/>
    <p:sldId id="261" r:id="rId8"/>
    <p:sldId id="262" r:id="rId9"/>
    <p:sldId id="263" r:id="rId10"/>
    <p:sldId id="264" r:id="rId11"/>
    <p:sldId id="265" r:id="rId12"/>
    <p:sldId id="266" r:id="rId13"/>
    <p:sldId id="267" r:id="rId14"/>
    <p:sldId id="292" r:id="rId15"/>
    <p:sldId id="269" r:id="rId16"/>
    <p:sldId id="270" r:id="rId17"/>
    <p:sldId id="271" r:id="rId18"/>
    <p:sldId id="272" r:id="rId19"/>
    <p:sldId id="293" r:id="rId20"/>
    <p:sldId id="273" r:id="rId21"/>
    <p:sldId id="294" r:id="rId22"/>
    <p:sldId id="276" r:id="rId23"/>
    <p:sldId id="277" r:id="rId24"/>
    <p:sldId id="278" r:id="rId25"/>
    <p:sldId id="295" r:id="rId26"/>
    <p:sldId id="286" r:id="rId27"/>
    <p:sldId id="279" r:id="rId28"/>
    <p:sldId id="280" r:id="rId29"/>
    <p:sldId id="296" r:id="rId30"/>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9ACA6"/>
    <a:srgbClr val="9F00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5" autoAdjust="0"/>
    <p:restoredTop sz="94660"/>
  </p:normalViewPr>
  <p:slideViewPr>
    <p:cSldViewPr snapToGrid="0">
      <p:cViewPr>
        <p:scale>
          <a:sx n="75" d="100"/>
          <a:sy n="75" d="100"/>
        </p:scale>
        <p:origin x="-1896" y="-93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2F455-6F73-4382-8603-0798DEA8BB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EA326-C7C0-4EFA-B771-8A6D4317217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C8D2F-F443-4A9E-8BD0-6284A4D4D4D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7" Type="http://schemas.microsoft.com/office/2007/relationships/hdphoto" Target="../media/image6.wdp"/><Relationship Id="rId6" Type="http://schemas.openxmlformats.org/officeDocument/2006/relationships/image" Target="../media/image5.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8" name="图片 7" descr="图片21.jpg"/>
          <p:cNvPicPr>
            <a:picLocks noChangeAspect="1"/>
          </p:cNvPicPr>
          <p:nvPr userDrawn="1"/>
        </p:nvPicPr>
        <p:blipFill>
          <a:blip r:embed="rId2" cstate="print"/>
          <a:stretch>
            <a:fillRect/>
          </a:stretch>
        </p:blipFill>
        <p:spPr>
          <a:xfrm>
            <a:off x="16213" y="0"/>
            <a:ext cx="12159574" cy="6858000"/>
          </a:xfrm>
          <a:prstGeom prst="rect">
            <a:avLst/>
          </a:prstGeom>
        </p:spPr>
      </p:pic>
      <p:grpSp>
        <p:nvGrpSpPr>
          <p:cNvPr id="3" name="组合 2"/>
          <p:cNvGrpSpPr/>
          <p:nvPr userDrawn="1"/>
        </p:nvGrpSpPr>
        <p:grpSpPr>
          <a:xfrm flipV="1">
            <a:off x="2" y="5562602"/>
            <a:ext cx="12200623" cy="1295399"/>
            <a:chOff x="-13" y="-2"/>
            <a:chExt cx="12192001" cy="1295401"/>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flipV="1">
              <a:off x="-13" y="-2"/>
              <a:ext cx="12192001" cy="1295401"/>
            </a:xfrm>
            <a:prstGeom prst="rect">
              <a:avLst/>
            </a:prstGeom>
          </p:spPr>
        </p:pic>
        <p:pic>
          <p:nvPicPr>
            <p:cNvPr id="5" name="图片 4" descr="liangxueyizuo3.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15000"/>
                      </a14:imgEffect>
                    </a14:imgLayer>
                  </a14:imgProps>
                </a:ext>
              </a:extLst>
            </a:blip>
            <a:srcRect l="56875" t="72408" b="8908"/>
            <a:stretch>
              <a:fillRect/>
            </a:stretch>
          </p:blipFill>
          <p:spPr>
            <a:xfrm flipV="1">
              <a:off x="1" y="-2"/>
              <a:ext cx="12191982" cy="1104901"/>
            </a:xfrm>
            <a:prstGeom prst="rect">
              <a:avLst/>
            </a:prstGeom>
          </p:spPr>
        </p:pic>
      </p:grpSp>
      <p:pic>
        <p:nvPicPr>
          <p:cNvPr id="6" name="图片 5"/>
          <p:cNvPicPr>
            <a:picLocks noChangeAspect="1"/>
          </p:cNvPicPr>
          <p:nvPr userDrawn="1"/>
        </p:nvPicPr>
        <p:blipFill rotWithShape="1">
          <a:blip r:embed="rId6" cstate="print">
            <a:extLst>
              <a:ext uri="{BEBA8EAE-BF5A-486C-A8C5-ECC9F3942E4B}">
                <a14:imgProps xmlns:a14="http://schemas.microsoft.com/office/drawing/2010/main">
                  <a14:imgLayer r:embed="rId7">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212"/>
          <a:stretch>
            <a:fillRect/>
          </a:stretch>
        </p:blipFill>
        <p:spPr>
          <a:xfrm flipH="1">
            <a:off x="8077199" y="5562602"/>
            <a:ext cx="4123419" cy="1295399"/>
          </a:xfrm>
          <a:prstGeom prst="rect">
            <a:avLst/>
          </a:prstGeom>
        </p:spPr>
      </p:pic>
      <p:pic>
        <p:nvPicPr>
          <p:cNvPr id="7" name="图片 6"/>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a:fillRect/>
          </a:stretch>
        </p:blipFill>
        <p:spPr>
          <a:xfrm>
            <a:off x="316929" y="5869757"/>
            <a:ext cx="2113019" cy="871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pic>
        <p:nvPicPr>
          <p:cNvPr id="7" name="图片 6" descr="图片21.jpg"/>
          <p:cNvPicPr>
            <a:picLocks noChangeAspect="1"/>
          </p:cNvPicPr>
          <p:nvPr userDrawn="1"/>
        </p:nvPicPr>
        <p:blipFill>
          <a:blip r:embed="rId2" cstate="print"/>
          <a:stretch>
            <a:fillRect/>
          </a:stretch>
        </p:blipFill>
        <p:spPr>
          <a:xfrm>
            <a:off x="16213" y="0"/>
            <a:ext cx="12159574"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pic>
        <p:nvPicPr>
          <p:cNvPr id="5" name="图片 4" descr="图片21.jpg"/>
          <p:cNvPicPr>
            <a:picLocks noChangeAspect="1"/>
          </p:cNvPicPr>
          <p:nvPr userDrawn="1"/>
        </p:nvPicPr>
        <p:blipFill>
          <a:blip r:embed="rId2" cstate="print"/>
          <a:stretch>
            <a:fillRect/>
          </a:stretch>
        </p:blipFill>
        <p:spPr>
          <a:xfrm>
            <a:off x="16213" y="0"/>
            <a:ext cx="12159574"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图片21.jpg"/>
          <p:cNvPicPr>
            <a:picLocks noChangeAspect="1"/>
          </p:cNvPicPr>
          <p:nvPr userDrawn="1"/>
        </p:nvPicPr>
        <p:blipFill>
          <a:blip r:embed="rId13" cstate="print"/>
          <a:stretch>
            <a:fillRect/>
          </a:stretch>
        </p:blipFill>
        <p:spPr>
          <a:xfrm>
            <a:off x="16213" y="0"/>
            <a:ext cx="12159574"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media" Target="../media/media1.m4a"/><Relationship Id="rId3" Type="http://schemas.openxmlformats.org/officeDocument/2006/relationships/audio" Target="../media/media1.m4a"/><Relationship Id="rId2" Type="http://schemas.openxmlformats.org/officeDocument/2006/relationships/image" Target="../media/image9.jpe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microsoft.com/office/2007/relationships/hdphoto" Target="../media/image16.wdp"/><Relationship Id="rId4" Type="http://schemas.openxmlformats.org/officeDocument/2006/relationships/image" Target="../media/image15.png"/><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25.png"/>
          <p:cNvPicPr>
            <a:picLocks noChangeAspect="1"/>
          </p:cNvPicPr>
          <p:nvPr/>
        </p:nvPicPr>
        <p:blipFill>
          <a:blip r:embed="rId1" cstate="print"/>
          <a:stretch>
            <a:fillRect/>
          </a:stretch>
        </p:blipFill>
        <p:spPr>
          <a:xfrm>
            <a:off x="0" y="3949700"/>
            <a:ext cx="12179298" cy="2908300"/>
          </a:xfrm>
          <a:prstGeom prst="rect">
            <a:avLst/>
          </a:prstGeom>
        </p:spPr>
      </p:pic>
      <p:sp>
        <p:nvSpPr>
          <p:cNvPr id="13" name="党"/>
          <p:cNvSpPr txBox="1"/>
          <p:nvPr/>
        </p:nvSpPr>
        <p:spPr>
          <a:xfrm>
            <a:off x="1953319" y="2244514"/>
            <a:ext cx="8896358" cy="1131656"/>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6000" b="1" dirty="0">
                <a:solidFill>
                  <a:srgbClr val="C00000"/>
                </a:solidFill>
                <a:cs typeface="+mn-ea"/>
                <a:sym typeface="+mn-lt"/>
              </a:rPr>
              <a:t> </a:t>
            </a:r>
            <a:r>
              <a:rPr lang="zh-CN" altLang="en-US" sz="4400" b="1" dirty="0">
                <a:gradFill>
                  <a:gsLst>
                    <a:gs pos="100000">
                      <a:srgbClr val="FF0000"/>
                    </a:gs>
                    <a:gs pos="0">
                      <a:srgbClr val="C00000"/>
                    </a:gs>
                  </a:gsLst>
                  <a:lin ang="4800000" scaled="0"/>
                </a:gradFill>
                <a:cs typeface="+mn-ea"/>
                <a:sym typeface="+mn-lt"/>
              </a:rPr>
              <a:t>中国共产党支部工作条例（试行）</a:t>
            </a:r>
            <a:r>
              <a:rPr lang="en-US" altLang="zh-CN" sz="6600" b="1" dirty="0">
                <a:solidFill>
                  <a:srgbClr val="C00000"/>
                </a:solidFill>
                <a:cs typeface="+mn-ea"/>
                <a:sym typeface="+mn-lt"/>
              </a:rPr>
              <a:t>   </a:t>
            </a:r>
            <a:endParaRPr lang="en-US" altLang="zh-CN" sz="6600" b="1" dirty="0">
              <a:ln w="3175">
                <a:noFill/>
              </a:ln>
              <a:blipFill dpi="0" rotWithShape="1">
                <a:blip r:embed="rId2"/>
                <a:srcRect/>
                <a:tile tx="0" ty="0" sx="100000" sy="100000" flip="none" algn="r"/>
              </a:blipFill>
              <a:cs typeface="+mn-ea"/>
              <a:sym typeface="+mn-lt"/>
            </a:endParaRPr>
          </a:p>
        </p:txBody>
      </p:sp>
      <p:sp>
        <p:nvSpPr>
          <p:cNvPr id="14" name="党"/>
          <p:cNvSpPr txBox="1"/>
          <p:nvPr/>
        </p:nvSpPr>
        <p:spPr>
          <a:xfrm>
            <a:off x="3494925" y="1818905"/>
            <a:ext cx="5813145" cy="428259"/>
          </a:xfrm>
          <a:prstGeom prst="rect">
            <a:avLst/>
          </a:prstGeom>
          <a:noFill/>
          <a:ln>
            <a:noFill/>
          </a:ln>
          <a:effectLst>
            <a:innerShdw blurRad="63500" dist="50800" dir="16200000">
              <a:prstClr val="black">
                <a:alpha val="50000"/>
              </a:prstClr>
            </a:innerShdw>
          </a:effectLst>
        </p:spPr>
        <p:txBody>
          <a:bodyPr wrap="square" rtlCol="0">
            <a:spAutoFit/>
          </a:bodyPr>
          <a:lstStyle>
            <a:defPPr>
              <a:defRPr lang="zh-CN"/>
            </a:defPPr>
            <a:lvl1pPr algn="ctr">
              <a:lnSpc>
                <a:spcPct val="110000"/>
              </a:lnSpc>
              <a:defRPr sz="4400" b="1">
                <a:ln w="3175">
                  <a:noFill/>
                </a:ln>
                <a:gradFill>
                  <a:gsLst>
                    <a:gs pos="0">
                      <a:srgbClr val="C00000"/>
                    </a:gs>
                    <a:gs pos="100000">
                      <a:srgbClr val="FF0000"/>
                    </a:gs>
                  </a:gsLst>
                  <a:lin ang="2700000" scaled="0"/>
                </a:gra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defRPr>
            </a:lvl1pPr>
          </a:lstStyle>
          <a:p>
            <a:r>
              <a:rPr lang="zh-CN" altLang="en-US" sz="2135" dirty="0">
                <a:solidFill>
                  <a:schemeClr val="tx1">
                    <a:lumMod val="75000"/>
                    <a:lumOff val="25000"/>
                  </a:schemeClr>
                </a:solidFill>
                <a:latin typeface="+mn-lt"/>
                <a:ea typeface="+mn-ea"/>
                <a:cs typeface="+mn-ea"/>
                <a:sym typeface="+mn-lt"/>
              </a:rPr>
              <a:t>2018－2022年全国干部教育培训规划</a:t>
            </a:r>
            <a:endParaRPr lang="zh-CN" altLang="en-US" sz="2135" dirty="0">
              <a:solidFill>
                <a:schemeClr val="tx1">
                  <a:lumMod val="75000"/>
                  <a:lumOff val="25000"/>
                </a:schemeClr>
              </a:solidFill>
              <a:latin typeface="+mn-lt"/>
              <a:ea typeface="+mn-ea"/>
              <a:cs typeface="+mn-ea"/>
              <a:sym typeface="+mn-lt"/>
            </a:endParaRPr>
          </a:p>
        </p:txBody>
      </p:sp>
      <p:grpSp>
        <p:nvGrpSpPr>
          <p:cNvPr id="16" name="组合 15"/>
          <p:cNvGrpSpPr/>
          <p:nvPr/>
        </p:nvGrpSpPr>
        <p:grpSpPr>
          <a:xfrm>
            <a:off x="4748330" y="4371407"/>
            <a:ext cx="3196184" cy="794020"/>
            <a:chOff x="5013963" y="4734798"/>
            <a:chExt cx="2397138" cy="595515"/>
          </a:xfrm>
        </p:grpSpPr>
        <p:sp>
          <p:nvSpPr>
            <p:cNvPr id="17" name="带形: 上凸 5"/>
            <p:cNvSpPr/>
            <p:nvPr/>
          </p:nvSpPr>
          <p:spPr>
            <a:xfrm>
              <a:off x="5013963" y="4739994"/>
              <a:ext cx="2397138" cy="590319"/>
            </a:xfrm>
            <a:prstGeom prst="ribbon2">
              <a:avLst>
                <a:gd name="adj1" fmla="val 12175"/>
                <a:gd name="adj2" fmla="val 75000"/>
              </a:avLst>
            </a:prstGeom>
            <a:gradFill>
              <a:gsLst>
                <a:gs pos="75000">
                  <a:srgbClr val="C00000"/>
                </a:gs>
                <a:gs pos="25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8" name="党"/>
            <p:cNvSpPr txBox="1"/>
            <p:nvPr/>
          </p:nvSpPr>
          <p:spPr>
            <a:xfrm>
              <a:off x="5306291" y="4734798"/>
              <a:ext cx="1787235" cy="450749"/>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3200" b="1" dirty="0">
                  <a:ln w="3175">
                    <a:noFill/>
                  </a:ln>
                  <a:solidFill>
                    <a:srgbClr val="FFFCE1"/>
                  </a:solidFill>
                  <a:cs typeface="+mn-ea"/>
                  <a:sym typeface="+mn-lt"/>
                </a:rPr>
                <a:t>学习解读</a:t>
              </a:r>
              <a:endParaRPr lang="en-US" altLang="zh-CN" sz="3200" b="1" dirty="0">
                <a:ln w="3175">
                  <a:noFill/>
                </a:ln>
                <a:solidFill>
                  <a:srgbClr val="FFFCE1"/>
                </a:solidFill>
                <a:cs typeface="+mn-ea"/>
                <a:sym typeface="+mn-lt"/>
              </a:endParaRPr>
            </a:p>
          </p:txBody>
        </p:sp>
      </p:grpSp>
      <p:pic>
        <p:nvPicPr>
          <p:cNvPr id="19" name="X-Ray Dog - Hope Always">
            <a:hlinkClick r:id="" action="ppaction://media"/>
          </p:cNvPr>
          <p:cNvPicPr>
            <a:picLocks noChangeAspect="1"/>
          </p:cNvPicPr>
          <p:nvPr>
            <a:videoFile r:link="rId3"/>
            <p:extLst>
              <p:ext uri="{DAA4B4D4-6D71-4841-9C94-3DE7FCFB9230}">
                <p14:media xmlns:p14="http://schemas.microsoft.com/office/powerpoint/2010/main" r:embed="rId4">
                  <p14:fade in="500.000000" out="1000.000000"/>
                </p14:media>
              </p:ext>
            </p:extLst>
          </p:nvPr>
        </p:nvPicPr>
        <p:blipFill>
          <a:blip r:embed="rId5" cstate="print"/>
          <a:stretch>
            <a:fillRect/>
          </a:stretch>
        </p:blipFill>
        <p:spPr>
          <a:xfrm>
            <a:off x="-2077265" y="838035"/>
            <a:ext cx="812800" cy="812800"/>
          </a:xfrm>
          <a:prstGeom prst="rect">
            <a:avLst/>
          </a:prstGeom>
        </p:spPr>
      </p:pic>
      <p:sp>
        <p:nvSpPr>
          <p:cNvPr id="20" name="矩形 19"/>
          <p:cNvSpPr/>
          <p:nvPr/>
        </p:nvSpPr>
        <p:spPr>
          <a:xfrm>
            <a:off x="4195103" y="3608073"/>
            <a:ext cx="4493538" cy="461665"/>
          </a:xfrm>
          <a:prstGeom prst="rect">
            <a:avLst/>
          </a:prstGeom>
        </p:spPr>
        <p:txBody>
          <a:bodyPr wrap="none">
            <a:spAutoFit/>
          </a:bodyPr>
          <a:lstStyle/>
          <a:p>
            <a:r>
              <a:rPr lang="zh-CN" altLang="en-US" sz="2400" dirty="0">
                <a:solidFill>
                  <a:schemeClr val="tx1">
                    <a:lumMod val="75000"/>
                    <a:lumOff val="25000"/>
                  </a:schemeClr>
                </a:solidFill>
                <a:cs typeface="+mn-ea"/>
                <a:sym typeface="+mn-lt"/>
              </a:rPr>
              <a:t>习近平主持召开中央政治局会议</a:t>
            </a:r>
            <a:endParaRPr lang="zh-CN" altLang="en-US" sz="2400" dirty="0">
              <a:solidFill>
                <a:schemeClr val="tx1">
                  <a:lumMod val="75000"/>
                  <a:lumOff val="25000"/>
                </a:schemeClr>
              </a:solidFill>
              <a:cs typeface="+mn-ea"/>
              <a:sym typeface="+mn-lt"/>
            </a:endParaRPr>
          </a:p>
        </p:txBody>
      </p:sp>
      <p:cxnSp>
        <p:nvCxnSpPr>
          <p:cNvPr id="21" name="直接连接符 20"/>
          <p:cNvCxnSpPr/>
          <p:nvPr/>
        </p:nvCxnSpPr>
        <p:spPr>
          <a:xfrm>
            <a:off x="2794745" y="3854293"/>
            <a:ext cx="140035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1192" y="298938"/>
            <a:ext cx="1749615" cy="1505000"/>
          </a:xfrm>
          <a:prstGeom prst="rect">
            <a:avLst/>
          </a:prstGeom>
        </p:spPr>
      </p:pic>
      <p:cxnSp>
        <p:nvCxnSpPr>
          <p:cNvPr id="23" name="直接连接符 22"/>
          <p:cNvCxnSpPr/>
          <p:nvPr/>
        </p:nvCxnSpPr>
        <p:spPr>
          <a:xfrm>
            <a:off x="8688641" y="3854293"/>
            <a:ext cx="140035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47" presetClass="entr" presetSubtype="0" fill="hold" grpId="0" nodeType="withEffect">
                                  <p:stCondLst>
                                    <p:cond delay="1750"/>
                                  </p:stCondLst>
                                  <p:iterate type="lt">
                                    <p:tmPct val="13889"/>
                                  </p:iterate>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3000"/>
                                  </p:stCondLst>
                                  <p:iterate type="lt">
                                    <p:tmPct val="8333"/>
                                  </p:iterate>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par>
                                <p:cTn id="23" presetID="22" presetClass="entr" presetSubtype="8" fill="hold" nodeType="withEffect">
                                  <p:stCondLst>
                                    <p:cond delay="30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53" presetClass="entr" presetSubtype="16" fill="hold" grpId="0" nodeType="withEffect">
                                  <p:stCondLst>
                                    <p:cond delay="3100"/>
                                  </p:stCondLst>
                                  <p:iterate type="lt">
                                    <p:tmPct val="10000"/>
                                  </p:iterate>
                                  <p:childTnLst>
                                    <p:set>
                                      <p:cBhvr>
                                        <p:cTn id="27" dur="1" fill="hold">
                                          <p:stCondLst>
                                            <p:cond delay="0"/>
                                          </p:stCondLst>
                                        </p:cTn>
                                        <p:tgtEl>
                                          <p:spTgt spid="20"/>
                                        </p:tgtEl>
                                        <p:attrNameLst>
                                          <p:attrName>style.visibility</p:attrName>
                                        </p:attrNameLst>
                                      </p:cBhvr>
                                      <p:to>
                                        <p:strVal val="visible"/>
                                      </p:to>
                                    </p:set>
                                    <p:anim calcmode="lin" valueType="num">
                                      <p:cBhvr>
                                        <p:cTn id="28" dur="900" fill="hold"/>
                                        <p:tgtEl>
                                          <p:spTgt spid="20"/>
                                        </p:tgtEl>
                                        <p:attrNameLst>
                                          <p:attrName>ppt_w</p:attrName>
                                        </p:attrNameLst>
                                      </p:cBhvr>
                                      <p:tavLst>
                                        <p:tav tm="0">
                                          <p:val>
                                            <p:fltVal val="0"/>
                                          </p:val>
                                        </p:tav>
                                        <p:tav tm="100000">
                                          <p:val>
                                            <p:strVal val="#ppt_w"/>
                                          </p:val>
                                        </p:tav>
                                      </p:tavLst>
                                    </p:anim>
                                    <p:anim calcmode="lin" valueType="num">
                                      <p:cBhvr>
                                        <p:cTn id="29" dur="900" fill="hold"/>
                                        <p:tgtEl>
                                          <p:spTgt spid="20"/>
                                        </p:tgtEl>
                                        <p:attrNameLst>
                                          <p:attrName>ppt_h</p:attrName>
                                        </p:attrNameLst>
                                      </p:cBhvr>
                                      <p:tavLst>
                                        <p:tav tm="0">
                                          <p:val>
                                            <p:fltVal val="0"/>
                                          </p:val>
                                        </p:tav>
                                        <p:tav tm="100000">
                                          <p:val>
                                            <p:strVal val="#ppt_h"/>
                                          </p:val>
                                        </p:tav>
                                      </p:tavLst>
                                    </p:anim>
                                    <p:animEffect transition="in" filter="fade">
                                      <p:cBhvr>
                                        <p:cTn id="30" dur="900"/>
                                        <p:tgtEl>
                                          <p:spTgt spid="20"/>
                                        </p:tgtEl>
                                      </p:cBhvr>
                                    </p:animEffect>
                                  </p:childTnLst>
                                </p:cTn>
                              </p:par>
                              <p:par>
                                <p:cTn id="31" presetID="16" presetClass="entr" presetSubtype="21" fill="hold" nodeType="withEffect">
                                  <p:stCondLst>
                                    <p:cond delay="425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22" presetClass="entr" presetSubtype="8" fill="hold" nodeType="withEffect">
                                  <p:stCondLst>
                                    <p:cond delay="300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7" repeatCount="indefinite" fill="hold" display="0">
                  <p:stCondLst>
                    <p:cond delay="indefinite"/>
                  </p:stCondLst>
                  <p:endCondLst>
                    <p:cond evt="onStopAudio" delay="0">
                      <p:tgtEl>
                        <p:sldTgt/>
                      </p:tgtEl>
                    </p:cond>
                  </p:endCondLst>
                </p:cTn>
                <p:tgtEl>
                  <p:spTgt spid="19"/>
                </p:tgtEl>
              </p:cMediaNode>
            </p:video>
          </p:childTnLst>
        </p:cTn>
      </p:par>
    </p:tnLst>
    <p:bldLst>
      <p:bldP spid="13" grpId="0"/>
      <p:bldP spid="14"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5" name="1"/>
          <p:cNvSpPr/>
          <p:nvPr/>
        </p:nvSpPr>
        <p:spPr>
          <a:xfrm>
            <a:off x="1278131" y="1231884"/>
            <a:ext cx="2644910"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会议指出</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10" name="圆角矩形 9"/>
          <p:cNvSpPr/>
          <p:nvPr/>
        </p:nvSpPr>
        <p:spPr>
          <a:xfrm>
            <a:off x="1262684" y="2617275"/>
            <a:ext cx="9666631" cy="16234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1578618" y="2765296"/>
            <a:ext cx="9191194" cy="134652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要把理想信念教育作为首要任务，坚持不懈强化理论武装，毫不放松加强党性教育，大力开展马克思主义基本原理和中国特色社会主义理论体系学习教育，特别是要牢牢抓住学习贯彻习近平新时代中国特色社会主义思想这条主线，围绕增强“四个意识”、坚定“四个自信”、做到“两个维护”，长期坚持、持续发力、不断深化，使之系统权威进教材、深入生动进课堂、刻骨铭心进头脑，推动当代中国马克思主义、21世纪马克思主义深入人心、落地生根。</a:t>
            </a:r>
            <a:endParaRPr lang="zh-CN" altLang="en-US" sz="1400" dirty="0">
              <a:solidFill>
                <a:schemeClr val="tx1">
                  <a:lumMod val="75000"/>
                  <a:lumOff val="25000"/>
                </a:schemeClr>
              </a:solidFill>
              <a:cs typeface="+mn-ea"/>
              <a:sym typeface="+mn-lt"/>
            </a:endParaRPr>
          </a:p>
        </p:txBody>
      </p:sp>
      <p:sp>
        <p:nvSpPr>
          <p:cNvPr id="16" name="圆角矩形 15"/>
          <p:cNvSpPr/>
          <p:nvPr/>
        </p:nvSpPr>
        <p:spPr>
          <a:xfrm>
            <a:off x="1246130" y="4567016"/>
            <a:ext cx="9666630" cy="162513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562063" y="4848642"/>
            <a:ext cx="9091656" cy="102335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要着眼提升专业能力和专业精神、培养复合型领导干部，围绕统筹推进“五位一体”总体布局、协调推进“四个全面”战略布局、贯彻落实新发展理念、打赢“三大攻坚战”等，组织开展务实管用的专题培训，加强岗位必备基本知识的学习培训，提高干部适应新时代、实现新目标、落实新部署的能力。</a:t>
            </a:r>
            <a:endParaRPr lang="zh-CN" altLang="en-US" sz="1400" dirty="0">
              <a:solidFill>
                <a:schemeClr val="tx1">
                  <a:lumMod val="75000"/>
                  <a:lumOff val="25000"/>
                </a:schemeClr>
              </a:solidFill>
              <a:cs typeface="+mn-ea"/>
              <a:sym typeface="+mn-lt"/>
            </a:endParaRPr>
          </a:p>
        </p:txBody>
      </p:sp>
      <p:sp>
        <p:nvSpPr>
          <p:cNvPr id="19" name="矩形: 圆角 5"/>
          <p:cNvSpPr/>
          <p:nvPr/>
        </p:nvSpPr>
        <p:spPr>
          <a:xfrm>
            <a:off x="4276485" y="1231883"/>
            <a:ext cx="6668276" cy="102707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20" name="矩形 19"/>
          <p:cNvSpPr/>
          <p:nvPr/>
        </p:nvSpPr>
        <p:spPr>
          <a:xfrm>
            <a:off x="4445062" y="1455317"/>
            <a:ext cx="6340197" cy="461665"/>
          </a:xfrm>
          <a:prstGeom prst="rect">
            <a:avLst/>
          </a:prstGeom>
        </p:spPr>
        <p:txBody>
          <a:bodyPr wrap="none">
            <a:spAutoFit/>
          </a:bodyPr>
          <a:lstStyle/>
          <a:p>
            <a:r>
              <a:rPr lang="zh-CN" altLang="en-US" sz="2400" b="1" dirty="0">
                <a:solidFill>
                  <a:schemeClr val="bg1"/>
                </a:solidFill>
                <a:cs typeface="+mn-ea"/>
                <a:sym typeface="+mn-lt"/>
              </a:rPr>
              <a:t>新时代干部教育培训工作必须有新气象新作为</a:t>
            </a:r>
            <a:endParaRPr lang="zh-CN" altLang="en-US" sz="24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360"/>
                                          </p:val>
                                        </p:tav>
                                        <p:tav tm="100000">
                                          <p:val>
                                            <p:fltVal val="0"/>
                                          </p:val>
                                        </p:tav>
                                      </p:tavLst>
                                    </p:anim>
                                    <p:animEffect transition="in" filter="fade">
                                      <p:cBhvr>
                                        <p:cTn id="20" dur="10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grpId="1" nodeType="withEffect">
                                  <p:stCondLst>
                                    <p:cond delay="0"/>
                                  </p:stCondLst>
                                  <p:childTnLst>
                                    <p:animMotion origin="layout" path="M 2.08333E-6 -2.96296E-6 L 0.25924 0.0007 " pathEditMode="relative" rAng="0" ptsTypes="AA">
                                      <p:cBhvr>
                                        <p:cTn id="25" dur="1000" spd="-100000" fill="hold"/>
                                        <p:tgtEl>
                                          <p:spTgt spid="19"/>
                                        </p:tgtEl>
                                        <p:attrNameLst>
                                          <p:attrName>ppt_x</p:attrName>
                                          <p:attrName>ppt_y</p:attrName>
                                        </p:attrNameLst>
                                      </p:cBhvr>
                                      <p:rCtr x="12956" y="23"/>
                                    </p:animMotion>
                                  </p:childTnLst>
                                </p:cTn>
                              </p:par>
                            </p:childTnLst>
                          </p:cTn>
                        </p:par>
                        <p:par>
                          <p:cTn id="26" fill="hold">
                            <p:stCondLst>
                              <p:cond delay="2000"/>
                            </p:stCondLst>
                            <p:childTnLst>
                              <p:par>
                                <p:cTn id="27" presetID="10" presetClass="entr" presetSubtype="0"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345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95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14500"/>
                            </p:stCondLst>
                            <p:childTnLst>
                              <p:par>
                                <p:cTn id="39" presetID="22" presetClass="entr" presetSubtype="8"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par>
                          <p:cTn id="42" fill="hold">
                            <p:stCondLst>
                              <p:cond delay="1500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0" grpId="0" animBg="1"/>
      <p:bldP spid="11" grpId="0"/>
      <p:bldP spid="16" grpId="0" animBg="1"/>
      <p:bldP spid="17" grpId="0"/>
      <p:bldP spid="19" grpId="0" animBg="1"/>
      <p:bldP spid="19" grpId="1"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grpSp>
        <p:nvGrpSpPr>
          <p:cNvPr id="17" name="组合 16"/>
          <p:cNvGrpSpPr/>
          <p:nvPr/>
        </p:nvGrpSpPr>
        <p:grpSpPr>
          <a:xfrm>
            <a:off x="942706" y="1590151"/>
            <a:ext cx="10462356" cy="4577122"/>
            <a:chOff x="1408219" y="1779431"/>
            <a:chExt cx="9566694" cy="5121895"/>
          </a:xfrm>
        </p:grpSpPr>
        <p:sp>
          <p:nvSpPr>
            <p:cNvPr id="9" name="圆角矩形 8"/>
            <p:cNvSpPr/>
            <p:nvPr/>
          </p:nvSpPr>
          <p:spPr>
            <a:xfrm>
              <a:off x="1408221" y="1779431"/>
              <a:ext cx="9547174" cy="11232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圆角矩形 13"/>
            <p:cNvSpPr/>
            <p:nvPr/>
          </p:nvSpPr>
          <p:spPr>
            <a:xfrm>
              <a:off x="1412384" y="3114223"/>
              <a:ext cx="9562529" cy="103247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797188" y="1990964"/>
              <a:ext cx="8982428"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要在提高针对性和有效性上下功夫，把握干部成长规律和干部教育培训规律，深化干部教育培训改革，发挥教师的主导作用和学员的主体作用，因材施教、注重实效，防止搞培训上的形式主义。</a:t>
              </a:r>
              <a:endParaRPr lang="zh-CN" altLang="en-US" sz="1400" dirty="0">
                <a:solidFill>
                  <a:schemeClr val="tx1">
                    <a:lumMod val="75000"/>
                    <a:lumOff val="25000"/>
                  </a:schemeClr>
                </a:solidFill>
                <a:cs typeface="+mn-ea"/>
                <a:sym typeface="+mn-lt"/>
              </a:endParaRPr>
            </a:p>
          </p:txBody>
        </p:sp>
        <p:sp>
          <p:nvSpPr>
            <p:cNvPr id="19" name="矩形 18"/>
            <p:cNvSpPr/>
            <p:nvPr/>
          </p:nvSpPr>
          <p:spPr>
            <a:xfrm>
              <a:off x="1779220" y="3280365"/>
              <a:ext cx="9000396"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要加强各级党校特别是基层党校建设，努力造就一批马克思主义理论大家和忠诚于马克思主义、在学科领域有影响力的知名专家，提高党校办学水平。</a:t>
              </a:r>
              <a:endParaRPr lang="zh-CN" altLang="en-US" sz="1400" dirty="0">
                <a:solidFill>
                  <a:schemeClr val="tx1">
                    <a:lumMod val="75000"/>
                    <a:lumOff val="25000"/>
                  </a:schemeClr>
                </a:solidFill>
                <a:cs typeface="+mn-ea"/>
                <a:sym typeface="+mn-lt"/>
              </a:endParaRPr>
            </a:p>
          </p:txBody>
        </p:sp>
        <p:sp>
          <p:nvSpPr>
            <p:cNvPr id="20" name="圆角矩形 5"/>
            <p:cNvSpPr/>
            <p:nvPr/>
          </p:nvSpPr>
          <p:spPr>
            <a:xfrm>
              <a:off x="1408220" y="4393680"/>
              <a:ext cx="9562529" cy="11232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a:solidFill>
                  <a:schemeClr val="tx1">
                    <a:lumMod val="75000"/>
                    <a:lumOff val="25000"/>
                  </a:schemeClr>
                </a:solidFill>
                <a:cs typeface="+mn-ea"/>
                <a:sym typeface="+mn-lt"/>
              </a:endParaRPr>
            </a:p>
          </p:txBody>
        </p:sp>
        <p:sp>
          <p:nvSpPr>
            <p:cNvPr id="21" name="圆角矩形 10"/>
            <p:cNvSpPr/>
            <p:nvPr/>
          </p:nvSpPr>
          <p:spPr>
            <a:xfrm>
              <a:off x="1408219" y="5667737"/>
              <a:ext cx="9562529" cy="123358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a:solidFill>
                  <a:schemeClr val="tx1">
                    <a:lumMod val="75000"/>
                    <a:lumOff val="25000"/>
                  </a:schemeClr>
                </a:solidFill>
                <a:cs typeface="+mn-ea"/>
                <a:sym typeface="+mn-lt"/>
              </a:endParaRPr>
            </a:p>
          </p:txBody>
        </p:sp>
        <p:sp>
          <p:nvSpPr>
            <p:cNvPr id="22" name="矩形 21"/>
            <p:cNvSpPr/>
            <p:nvPr/>
          </p:nvSpPr>
          <p:spPr>
            <a:xfrm>
              <a:off x="1797187" y="4557121"/>
              <a:ext cx="8728481"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要弘扬理论联系实际的优良学风，结合新时代中国特色社会主义伟大实践，结合我们正在做的事情，结合干部思想和工作实际，分类分级开展精准化的教育培训，引导广大干部做到学以致用、知行合一。</a:t>
              </a:r>
              <a:endParaRPr lang="zh-CN" altLang="en-US" sz="1400" dirty="0">
                <a:solidFill>
                  <a:schemeClr val="tx1">
                    <a:lumMod val="75000"/>
                    <a:lumOff val="25000"/>
                  </a:schemeClr>
                </a:solidFill>
                <a:cs typeface="+mn-ea"/>
                <a:sym typeface="+mn-lt"/>
              </a:endParaRPr>
            </a:p>
          </p:txBody>
        </p:sp>
        <p:sp>
          <p:nvSpPr>
            <p:cNvPr id="23" name="矩形 22"/>
            <p:cNvSpPr/>
            <p:nvPr/>
          </p:nvSpPr>
          <p:spPr>
            <a:xfrm>
              <a:off x="1797187" y="5934436"/>
              <a:ext cx="8859727" cy="700191"/>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要坚持严以治校、严以治教、严以治学，敢抓敢管、严抓严管，使教育培训过程成为干部增强党性修养、提升品行作风的过程。</a:t>
              </a:r>
              <a:endParaRPr lang="zh-CN" altLang="en-US" sz="1400" dirty="0">
                <a:solidFill>
                  <a:schemeClr val="tx1">
                    <a:lumMod val="75000"/>
                    <a:lumOff val="25000"/>
                  </a:schemeClr>
                </a:solidFill>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284" y="-182378"/>
            <a:ext cx="3475283" cy="7039039"/>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576" y="71329"/>
            <a:ext cx="1847690" cy="1719925"/>
          </a:xfrm>
          <a:prstGeom prst="rect">
            <a:avLst/>
          </a:prstGeom>
        </p:spPr>
      </p:pic>
      <p:cxnSp>
        <p:nvCxnSpPr>
          <p:cNvPr id="13" name="直接连接符 12"/>
          <p:cNvCxnSpPr/>
          <p:nvPr/>
        </p:nvCxnSpPr>
        <p:spPr>
          <a:xfrm>
            <a:off x="4244076" y="4002385"/>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217406" y="3165723"/>
            <a:ext cx="7067550" cy="646331"/>
          </a:xfrm>
          <a:prstGeom prst="rect">
            <a:avLst/>
          </a:prstGeom>
        </p:spPr>
        <p:txBody>
          <a:bodyPr wrap="square">
            <a:spAutoFit/>
          </a:bodyPr>
          <a:lstStyle/>
          <a:p>
            <a:pPr algn="r"/>
            <a:r>
              <a:rPr lang="zh-CN" altLang="en-US" sz="3600" b="1" dirty="0">
                <a:gradFill>
                  <a:gsLst>
                    <a:gs pos="100000">
                      <a:srgbClr val="FF0000"/>
                    </a:gs>
                    <a:gs pos="0">
                      <a:srgbClr val="C00000"/>
                    </a:gs>
                  </a:gsLst>
                  <a:lin ang="4800000" scaled="0"/>
                </a:gradFill>
                <a:cs typeface="+mn-ea"/>
                <a:sym typeface="+mn-lt"/>
              </a:rPr>
              <a:t>中国共产党支部工作条例（实行）</a:t>
            </a:r>
            <a:endParaRPr lang="zh-CN" altLang="en-US" sz="3600" b="1" dirty="0">
              <a:gradFill>
                <a:gsLst>
                  <a:gs pos="100000">
                    <a:srgbClr val="FF0000"/>
                  </a:gs>
                  <a:gs pos="0">
                    <a:srgbClr val="C00000"/>
                  </a:gs>
                </a:gsLst>
                <a:lin ang="4800000" scaled="0"/>
              </a:gradFill>
              <a:cs typeface="+mn-ea"/>
              <a:sym typeface="+mn-lt"/>
            </a:endParaRPr>
          </a:p>
        </p:txBody>
      </p:sp>
      <p:sp>
        <p:nvSpPr>
          <p:cNvPr id="15" name="文本框"/>
          <p:cNvSpPr>
            <a:spLocks noChangeAspect="1"/>
          </p:cNvSpPr>
          <p:nvPr/>
        </p:nvSpPr>
        <p:spPr>
          <a:xfrm>
            <a:off x="6523051" y="1762972"/>
            <a:ext cx="2311113" cy="734089"/>
          </a:xfrm>
          <a:prstGeom prst="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zh-CN" altLang="en-US" sz="2600" spc="300" dirty="0">
                <a:solidFill>
                  <a:schemeClr val="bg1"/>
                </a:solidFill>
                <a:cs typeface="+mn-ea"/>
                <a:sym typeface="+mn-lt"/>
              </a:rPr>
              <a:t>第二章</a:t>
            </a:r>
            <a:endParaRPr lang="zh-CN" altLang="en-US" sz="2600" spc="300" dirty="0">
              <a:solidFill>
                <a:schemeClr val="bg1"/>
              </a:solidFill>
              <a:cs typeface="+mn-ea"/>
              <a:sym typeface="+mn-lt"/>
            </a:endParaRP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64773" r="7765" b="75387"/>
          <a:stretch>
            <a:fillRect/>
          </a:stretch>
        </p:blipFill>
        <p:spPr>
          <a:xfrm>
            <a:off x="8834164" y="271978"/>
            <a:ext cx="2916511" cy="1306670"/>
          </a:xfrm>
          <a:prstGeom prst="rect">
            <a:avLst/>
          </a:prstGeom>
        </p:spPr>
      </p:pic>
      <p:sp>
        <p:nvSpPr>
          <p:cNvPr id="17" name="矩形 16"/>
          <p:cNvSpPr/>
          <p:nvPr/>
        </p:nvSpPr>
        <p:spPr>
          <a:xfrm>
            <a:off x="6203754" y="4616300"/>
            <a:ext cx="3416320" cy="369332"/>
          </a:xfrm>
          <a:prstGeom prst="rect">
            <a:avLst/>
          </a:prstGeom>
        </p:spPr>
        <p:txBody>
          <a:bodyPr wrap="none">
            <a:spAutoFit/>
          </a:bodyPr>
          <a:lstStyle/>
          <a:p>
            <a:r>
              <a:rPr lang="zh-CN" altLang="en-US" dirty="0">
                <a:cs typeface="+mn-ea"/>
                <a:sym typeface="+mn-lt"/>
              </a:rPr>
              <a:t>习近平主持召开中央政治局会议</a:t>
            </a:r>
            <a:endParaRPr lang="zh-CN" altLang="en-US" dirty="0">
              <a:cs typeface="+mn-ea"/>
              <a:sym typeface="+mn-lt"/>
            </a:endParaRPr>
          </a:p>
        </p:txBody>
      </p:sp>
      <p:cxnSp>
        <p:nvCxnSpPr>
          <p:cNvPr id="18" name="直接连接符 17"/>
          <p:cNvCxnSpPr/>
          <p:nvPr/>
        </p:nvCxnSpPr>
        <p:spPr>
          <a:xfrm>
            <a:off x="5153485" y="4800966"/>
            <a:ext cx="105026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094" y="3308449"/>
            <a:ext cx="2909471" cy="290947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125" y="4794176"/>
            <a:ext cx="4276876" cy="2063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500"/>
                            </p:stCondLst>
                            <p:childTnLst>
                              <p:par>
                                <p:cTn id="14" presetID="2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2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700"/>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2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7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42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278131" y="268387"/>
            <a:ext cx="4831620" cy="461665"/>
          </a:xfrm>
          <a:prstGeom prst="rect">
            <a:avLst/>
          </a:prstGeom>
        </p:spPr>
        <p:txBody>
          <a:bodyPr wrap="square">
            <a:spAutoFit/>
          </a:bodyPr>
          <a:lstStyle/>
          <a:p>
            <a:pPr algn="r"/>
            <a:r>
              <a:rPr lang="zh-CN" altLang="en-US" sz="2400" b="1" dirty="0">
                <a:solidFill>
                  <a:srgbClr val="C00000"/>
                </a:solidFill>
                <a:cs typeface="+mn-ea"/>
                <a:sym typeface="+mn-lt"/>
              </a:rPr>
              <a:t>中国共产党支部工作条例（实行）</a:t>
            </a:r>
            <a:endParaRPr lang="zh-CN" altLang="en-US" sz="2400" b="1" dirty="0">
              <a:solidFill>
                <a:srgbClr val="C00000"/>
              </a:solidFill>
              <a:cs typeface="+mn-ea"/>
              <a:sym typeface="+mn-lt"/>
            </a:endParaRPr>
          </a:p>
        </p:txBody>
      </p:sp>
      <p:sp>
        <p:nvSpPr>
          <p:cNvPr id="5" name="1"/>
          <p:cNvSpPr/>
          <p:nvPr/>
        </p:nvSpPr>
        <p:spPr>
          <a:xfrm>
            <a:off x="935231" y="1638511"/>
            <a:ext cx="2874769" cy="2442792"/>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cs typeface="+mn-ea"/>
                <a:sym typeface="+mn-lt"/>
              </a:rPr>
              <a:t>条例</a:t>
            </a:r>
            <a:endParaRPr kumimoji="0" lang="zh-CN" altLang="en-US" sz="6000" b="1" i="0" u="none" strike="noStrike" kern="1200" cap="none" spc="0" normalizeH="0" baseline="0" noProof="0" dirty="0">
              <a:ln>
                <a:noFill/>
              </a:ln>
              <a:solidFill>
                <a:prstClr val="white"/>
              </a:solidFill>
              <a:effectLst/>
              <a:uLnTx/>
              <a:uFillTx/>
              <a:cs typeface="+mn-ea"/>
              <a:sym typeface="+mn-lt"/>
            </a:endParaRPr>
          </a:p>
        </p:txBody>
      </p:sp>
      <p:sp>
        <p:nvSpPr>
          <p:cNvPr id="8" name="矩形: 圆角 5"/>
          <p:cNvSpPr/>
          <p:nvPr/>
        </p:nvSpPr>
        <p:spPr>
          <a:xfrm>
            <a:off x="4494341" y="1638511"/>
            <a:ext cx="3234764" cy="899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9" name="矩形: 圆角 5"/>
          <p:cNvSpPr/>
          <p:nvPr/>
        </p:nvSpPr>
        <p:spPr>
          <a:xfrm>
            <a:off x="7904291" y="1638511"/>
            <a:ext cx="3234764" cy="899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0" name="矩形: 圆角 5"/>
          <p:cNvSpPr/>
          <p:nvPr/>
        </p:nvSpPr>
        <p:spPr>
          <a:xfrm>
            <a:off x="4494341" y="3042846"/>
            <a:ext cx="3234764" cy="899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1" name="矩形: 圆角 5"/>
          <p:cNvSpPr/>
          <p:nvPr/>
        </p:nvSpPr>
        <p:spPr>
          <a:xfrm>
            <a:off x="7904291" y="3042846"/>
            <a:ext cx="3234764" cy="899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2" name="矩形 11"/>
          <p:cNvSpPr/>
          <p:nvPr/>
        </p:nvSpPr>
        <p:spPr>
          <a:xfrm>
            <a:off x="4494341" y="1832395"/>
            <a:ext cx="2522205" cy="461665"/>
          </a:xfrm>
          <a:prstGeom prst="rect">
            <a:avLst/>
          </a:prstGeom>
        </p:spPr>
        <p:txBody>
          <a:bodyPr wrap="square">
            <a:spAutoFit/>
          </a:bodyPr>
          <a:lstStyle/>
          <a:p>
            <a:pPr algn="r"/>
            <a:r>
              <a:rPr lang="en-US" altLang="zh-CN" sz="2400" b="1" dirty="0">
                <a:solidFill>
                  <a:schemeClr val="bg1"/>
                </a:solidFill>
                <a:cs typeface="+mn-ea"/>
                <a:sym typeface="+mn-lt"/>
              </a:rPr>
              <a:t>2018</a:t>
            </a:r>
            <a:r>
              <a:rPr lang="zh-CN" altLang="en-US" sz="2400" b="1" dirty="0">
                <a:solidFill>
                  <a:schemeClr val="bg1"/>
                </a:solidFill>
                <a:cs typeface="+mn-ea"/>
                <a:sym typeface="+mn-lt"/>
              </a:rPr>
              <a:t>年</a:t>
            </a:r>
            <a:r>
              <a:rPr lang="en-US" altLang="zh-CN" sz="2400" b="1" dirty="0">
                <a:solidFill>
                  <a:schemeClr val="bg1"/>
                </a:solidFill>
                <a:cs typeface="+mn-ea"/>
                <a:sym typeface="+mn-lt"/>
              </a:rPr>
              <a:t>9</a:t>
            </a:r>
            <a:r>
              <a:rPr lang="zh-CN" altLang="en-US" sz="2400" b="1" dirty="0">
                <a:solidFill>
                  <a:schemeClr val="bg1"/>
                </a:solidFill>
                <a:cs typeface="+mn-ea"/>
                <a:sym typeface="+mn-lt"/>
              </a:rPr>
              <a:t>月</a:t>
            </a:r>
            <a:r>
              <a:rPr lang="en-US" altLang="zh-CN" sz="2400" b="1" dirty="0">
                <a:solidFill>
                  <a:schemeClr val="bg1"/>
                </a:solidFill>
                <a:cs typeface="+mn-ea"/>
                <a:sym typeface="+mn-lt"/>
              </a:rPr>
              <a:t>21</a:t>
            </a:r>
            <a:r>
              <a:rPr lang="zh-CN" altLang="en-US" sz="2400" b="1" dirty="0">
                <a:solidFill>
                  <a:schemeClr val="bg1"/>
                </a:solidFill>
                <a:cs typeface="+mn-ea"/>
                <a:sym typeface="+mn-lt"/>
              </a:rPr>
              <a:t>日</a:t>
            </a:r>
            <a:endParaRPr lang="zh-CN" altLang="en-US" sz="2400" b="1" dirty="0">
              <a:solidFill>
                <a:schemeClr val="bg1"/>
              </a:solidFill>
              <a:cs typeface="+mn-ea"/>
              <a:sym typeface="+mn-lt"/>
            </a:endParaRPr>
          </a:p>
        </p:txBody>
      </p:sp>
      <p:sp>
        <p:nvSpPr>
          <p:cNvPr id="13" name="矩形 12"/>
          <p:cNvSpPr/>
          <p:nvPr/>
        </p:nvSpPr>
        <p:spPr>
          <a:xfrm>
            <a:off x="8805256" y="1857345"/>
            <a:ext cx="1125564" cy="461665"/>
          </a:xfrm>
          <a:prstGeom prst="rect">
            <a:avLst/>
          </a:prstGeom>
        </p:spPr>
        <p:txBody>
          <a:bodyPr wrap="square">
            <a:spAutoFit/>
          </a:bodyPr>
          <a:lstStyle/>
          <a:p>
            <a:pPr algn="r"/>
            <a:r>
              <a:rPr lang="zh-CN" altLang="en-US" sz="2400" b="1" dirty="0">
                <a:solidFill>
                  <a:schemeClr val="bg1"/>
                </a:solidFill>
                <a:cs typeface="+mn-ea"/>
                <a:sym typeface="+mn-lt"/>
              </a:rPr>
              <a:t>审议</a:t>
            </a:r>
            <a:endParaRPr lang="zh-CN" altLang="en-US" sz="2400" b="1" dirty="0">
              <a:solidFill>
                <a:schemeClr val="bg1"/>
              </a:solidFill>
              <a:cs typeface="+mn-ea"/>
              <a:sym typeface="+mn-lt"/>
            </a:endParaRPr>
          </a:p>
        </p:txBody>
      </p:sp>
      <p:sp>
        <p:nvSpPr>
          <p:cNvPr id="14" name="矩形 13"/>
          <p:cNvSpPr/>
          <p:nvPr/>
        </p:nvSpPr>
        <p:spPr>
          <a:xfrm>
            <a:off x="4319155" y="3257689"/>
            <a:ext cx="3234764" cy="461665"/>
          </a:xfrm>
          <a:prstGeom prst="rect">
            <a:avLst/>
          </a:prstGeom>
        </p:spPr>
        <p:txBody>
          <a:bodyPr wrap="square">
            <a:spAutoFit/>
          </a:bodyPr>
          <a:lstStyle/>
          <a:p>
            <a:pPr algn="r"/>
            <a:r>
              <a:rPr lang="zh-CN" altLang="en-US" sz="2400" b="1" dirty="0">
                <a:solidFill>
                  <a:schemeClr val="bg1"/>
                </a:solidFill>
                <a:cs typeface="+mn-ea"/>
                <a:sym typeface="+mn-lt"/>
              </a:rPr>
              <a:t>中共中央政治局会议</a:t>
            </a:r>
            <a:endParaRPr lang="zh-CN" altLang="en-US" sz="2400" b="1" dirty="0">
              <a:solidFill>
                <a:schemeClr val="bg1"/>
              </a:solidFill>
              <a:cs typeface="+mn-ea"/>
              <a:sym typeface="+mn-lt"/>
            </a:endParaRPr>
          </a:p>
        </p:txBody>
      </p:sp>
      <p:sp>
        <p:nvSpPr>
          <p:cNvPr id="15" name="矩形 14"/>
          <p:cNvSpPr/>
          <p:nvPr/>
        </p:nvSpPr>
        <p:spPr>
          <a:xfrm>
            <a:off x="8166292" y="3073022"/>
            <a:ext cx="2403491" cy="830997"/>
          </a:xfrm>
          <a:prstGeom prst="rect">
            <a:avLst/>
          </a:prstGeom>
        </p:spPr>
        <p:txBody>
          <a:bodyPr wrap="square">
            <a:spAutoFit/>
          </a:bodyPr>
          <a:lstStyle/>
          <a:p>
            <a:pPr algn="r"/>
            <a:r>
              <a:rPr lang="zh-CN" altLang="en-US" sz="2400" b="1" dirty="0">
                <a:solidFill>
                  <a:schemeClr val="bg1"/>
                </a:solidFill>
                <a:cs typeface="+mn-ea"/>
                <a:sym typeface="+mn-lt"/>
              </a:rPr>
              <a:t>中共中央总书记习近平主持会议</a:t>
            </a:r>
            <a:endParaRPr lang="zh-CN" altLang="en-US" sz="2400" b="1" dirty="0">
              <a:solidFill>
                <a:schemeClr val="bg1"/>
              </a:solidFill>
              <a:cs typeface="+mn-ea"/>
              <a:sym typeface="+mn-lt"/>
            </a:endParaRPr>
          </a:p>
        </p:txBody>
      </p:sp>
      <p:sp>
        <p:nvSpPr>
          <p:cNvPr id="16" name="矩形 15"/>
          <p:cNvSpPr/>
          <p:nvPr/>
        </p:nvSpPr>
        <p:spPr>
          <a:xfrm>
            <a:off x="3145246" y="4351416"/>
            <a:ext cx="6364243" cy="584775"/>
          </a:xfrm>
          <a:prstGeom prst="rect">
            <a:avLst/>
          </a:prstGeom>
        </p:spPr>
        <p:txBody>
          <a:bodyPr wrap="none">
            <a:spAutoFit/>
          </a:bodyPr>
          <a:lstStyle/>
          <a:p>
            <a:r>
              <a:rPr lang="zh-CN" altLang="en-US" sz="3200" b="1" dirty="0">
                <a:solidFill>
                  <a:schemeClr val="tx1">
                    <a:lumMod val="75000"/>
                    <a:lumOff val="25000"/>
                  </a:schemeClr>
                </a:solidFill>
                <a:cs typeface="+mn-ea"/>
                <a:sym typeface="+mn-lt"/>
              </a:rPr>
              <a:t>中国共产党支部工作条例（试行）</a:t>
            </a:r>
            <a:endParaRPr lang="zh-CN" altLang="en-US" sz="3200" dirty="0">
              <a:solidFill>
                <a:schemeClr val="tx1">
                  <a:lumMod val="75000"/>
                  <a:lumOff val="25000"/>
                </a:schemeClr>
              </a:solidFill>
              <a:cs typeface="+mn-ea"/>
              <a:sym typeface="+mn-lt"/>
            </a:endParaRPr>
          </a:p>
        </p:txBody>
      </p:sp>
      <p:sp>
        <p:nvSpPr>
          <p:cNvPr id="17" name="矩形 16"/>
          <p:cNvSpPr/>
          <p:nvPr/>
        </p:nvSpPr>
        <p:spPr>
          <a:xfrm>
            <a:off x="1975689" y="5345427"/>
            <a:ext cx="8703355" cy="369332"/>
          </a:xfrm>
          <a:prstGeom prst="rect">
            <a:avLst/>
          </a:prstGeom>
        </p:spPr>
        <p:txBody>
          <a:bodyPr wrap="square">
            <a:spAutoFit/>
          </a:bodyPr>
          <a:lstStyle/>
          <a:p>
            <a:r>
              <a:rPr lang="en-US" altLang="zh-CN" dirty="0">
                <a:solidFill>
                  <a:schemeClr val="tx1">
                    <a:lumMod val="75000"/>
                    <a:lumOff val="25000"/>
                  </a:schemeClr>
                </a:solidFill>
                <a:cs typeface="+mn-ea"/>
                <a:sym typeface="+mn-lt"/>
              </a:rPr>
              <a:t>2018</a:t>
            </a:r>
            <a:r>
              <a:rPr lang="zh-CN" altLang="en-US" dirty="0">
                <a:solidFill>
                  <a:schemeClr val="tx1">
                    <a:lumMod val="75000"/>
                    <a:lumOff val="25000"/>
                  </a:schemeClr>
                </a:solidFill>
                <a:cs typeface="+mn-ea"/>
                <a:sym typeface="+mn-lt"/>
              </a:rPr>
              <a:t>年</a:t>
            </a:r>
            <a:r>
              <a:rPr lang="en-US" altLang="zh-CN" dirty="0">
                <a:solidFill>
                  <a:schemeClr val="tx1">
                    <a:lumMod val="75000"/>
                    <a:lumOff val="25000"/>
                  </a:schemeClr>
                </a:solidFill>
                <a:cs typeface="+mn-ea"/>
                <a:sym typeface="+mn-lt"/>
              </a:rPr>
              <a:t>9</a:t>
            </a:r>
            <a:r>
              <a:rPr lang="zh-CN" altLang="en-US" dirty="0">
                <a:solidFill>
                  <a:schemeClr val="tx1">
                    <a:lumMod val="75000"/>
                    <a:lumOff val="25000"/>
                  </a:schemeClr>
                </a:solidFill>
                <a:cs typeface="+mn-ea"/>
                <a:sym typeface="+mn-lt"/>
              </a:rPr>
              <a:t>月</a:t>
            </a:r>
            <a:r>
              <a:rPr lang="en-US" altLang="zh-CN" dirty="0">
                <a:solidFill>
                  <a:schemeClr val="tx1">
                    <a:lumMod val="75000"/>
                    <a:lumOff val="25000"/>
                  </a:schemeClr>
                </a:solidFill>
                <a:cs typeface="+mn-ea"/>
                <a:sym typeface="+mn-lt"/>
              </a:rPr>
              <a:t>21</a:t>
            </a:r>
            <a:r>
              <a:rPr lang="zh-CN" altLang="en-US" dirty="0">
                <a:solidFill>
                  <a:schemeClr val="tx1">
                    <a:lumMod val="75000"/>
                    <a:lumOff val="25000"/>
                  </a:schemeClr>
                </a:solidFill>
                <a:cs typeface="+mn-ea"/>
                <a:sym typeface="+mn-lt"/>
              </a:rPr>
              <a:t>日中共中央政治局召开会议，审议《中国共产党支部工作条例（试行）》</a:t>
            </a:r>
            <a:endParaRPr lang="zh-CN" altLang="en-US" dirty="0">
              <a:solidFill>
                <a:schemeClr val="tx1">
                  <a:lumMod val="75000"/>
                  <a:lumOff val="25000"/>
                </a:schemeClr>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200"/>
                            </p:stCondLst>
                            <p:childTnLst>
                              <p:par>
                                <p:cTn id="19" presetID="49" presetClass="entr" presetSubtype="0"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360"/>
                                          </p:val>
                                        </p:tav>
                                        <p:tav tm="100000">
                                          <p:val>
                                            <p:fltVal val="0"/>
                                          </p:val>
                                        </p:tav>
                                      </p:tavLst>
                                    </p:anim>
                                    <p:animEffect transition="in" filter="fade">
                                      <p:cBhvr>
                                        <p:cTn id="24" dur="1000"/>
                                        <p:tgtEl>
                                          <p:spTgt spid="5"/>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500"/>
                                  </p:stCondLst>
                                  <p:childTnLst>
                                    <p:animMotion origin="layout" path="M 2.08333E-6 -2.96296E-6 L 0.25924 0.0007 " pathEditMode="relative" rAng="0" ptsTypes="AA">
                                      <p:cBhvr>
                                        <p:cTn id="29" dur="1000" spd="-100000" fill="hold"/>
                                        <p:tgtEl>
                                          <p:spTgt spid="8"/>
                                        </p:tgtEl>
                                        <p:attrNameLst>
                                          <p:attrName>ppt_x</p:attrName>
                                          <p:attrName>ppt_y</p:attrName>
                                        </p:attrNameLst>
                                      </p:cBhvr>
                                      <p:rCtr x="12956" y="23"/>
                                    </p:animMotion>
                                  </p:childTnLst>
                                </p:cTn>
                              </p:par>
                            </p:childTnLst>
                          </p:cTn>
                        </p:par>
                        <p:par>
                          <p:cTn id="30" fill="hold">
                            <p:stCondLst>
                              <p:cond delay="3200"/>
                            </p:stCondLst>
                            <p:childTnLst>
                              <p:par>
                                <p:cTn id="31" presetID="10" presetClass="entr" presetSubtype="0" fill="hold" grpId="0" nodeType="afterEffect">
                                  <p:stCondLst>
                                    <p:cond delay="0"/>
                                  </p:stCondLst>
                                  <p:iterate type="lt">
                                    <p:tmPct val="10000"/>
                                  </p:iterate>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42" presetClass="path" presetSubtype="0" decel="100000" fill="hold" grpId="1" nodeType="withEffect">
                                  <p:stCondLst>
                                    <p:cond delay="1500"/>
                                  </p:stCondLst>
                                  <p:childTnLst>
                                    <p:animMotion origin="layout" path="M 2.08333E-6 -2.96296E-6 L 0.25924 0.0007 " pathEditMode="relative" rAng="0" ptsTypes="AA">
                                      <p:cBhvr>
                                        <p:cTn id="38" dur="1000" spd="-100000" fill="hold"/>
                                        <p:tgtEl>
                                          <p:spTgt spid="9"/>
                                        </p:tgtEl>
                                        <p:attrNameLst>
                                          <p:attrName>ppt_x</p:attrName>
                                          <p:attrName>ppt_y</p:attrName>
                                        </p:attrNameLst>
                                      </p:cBhvr>
                                      <p:rCtr x="12956" y="23"/>
                                    </p:animMotion>
                                  </p:childTnLst>
                                </p:cTn>
                              </p:par>
                            </p:childTnLst>
                          </p:cTn>
                        </p:par>
                        <p:par>
                          <p:cTn id="39" fill="hold">
                            <p:stCondLst>
                              <p:cond delay="7199"/>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1500"/>
                                  </p:stCondLst>
                                  <p:childTnLst>
                                    <p:animMotion origin="layout" path="M 2.08333E-6 -2.96296E-6 L 0.25924 0.0007 " pathEditMode="relative" rAng="0" ptsTypes="AA">
                                      <p:cBhvr>
                                        <p:cTn id="47" dur="1000" spd="-100000" fill="hold"/>
                                        <p:tgtEl>
                                          <p:spTgt spid="10"/>
                                        </p:tgtEl>
                                        <p:attrNameLst>
                                          <p:attrName>ppt_x</p:attrName>
                                          <p:attrName>ppt_y</p:attrName>
                                        </p:attrNameLst>
                                      </p:cBhvr>
                                      <p:rCtr x="12956" y="23"/>
                                    </p:animMotion>
                                  </p:childTnLst>
                                </p:cTn>
                              </p:par>
                            </p:childTnLst>
                          </p:cTn>
                        </p:par>
                        <p:par>
                          <p:cTn id="48" fill="hold">
                            <p:stCondLst>
                              <p:cond delay="9699"/>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42" presetClass="path" presetSubtype="0" decel="100000" fill="hold" grpId="1" nodeType="withEffect">
                                  <p:stCondLst>
                                    <p:cond delay="1500"/>
                                  </p:stCondLst>
                                  <p:childTnLst>
                                    <p:animMotion origin="layout" path="M 2.08333E-6 -2.96296E-6 L 0.25924 0.0007 " pathEditMode="relative" rAng="0" ptsTypes="AA">
                                      <p:cBhvr>
                                        <p:cTn id="56" dur="1000" spd="-100000" fill="hold"/>
                                        <p:tgtEl>
                                          <p:spTgt spid="11"/>
                                        </p:tgtEl>
                                        <p:attrNameLst>
                                          <p:attrName>ppt_x</p:attrName>
                                          <p:attrName>ppt_y</p:attrName>
                                        </p:attrNameLst>
                                      </p:cBhvr>
                                      <p:rCtr x="12956" y="23"/>
                                    </p:animMotion>
                                  </p:childTnLst>
                                </p:cTn>
                              </p:par>
                            </p:childTnLst>
                          </p:cTn>
                        </p:par>
                        <p:par>
                          <p:cTn id="57" fill="hold">
                            <p:stCondLst>
                              <p:cond delay="12199"/>
                            </p:stCondLst>
                            <p:childTnLst>
                              <p:par>
                                <p:cTn id="58" presetID="10" presetClass="entr" presetSubtype="0" fill="hold" grpId="0" nodeType="afterEffect">
                                  <p:stCondLst>
                                    <p:cond delay="0"/>
                                  </p:stCondLst>
                                  <p:iterate type="lt">
                                    <p:tmPct val="10000"/>
                                  </p:iterate>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par>
                          <p:cTn id="61" fill="hold">
                            <p:stCondLst>
                              <p:cond delay="13349"/>
                            </p:stCondLst>
                            <p:childTnLst>
                              <p:par>
                                <p:cTn id="62" presetID="10" presetClass="entr" presetSubtype="0" fill="hold" grpId="0" nodeType="afterEffect">
                                  <p:stCondLst>
                                    <p:cond delay="0"/>
                                  </p:stCondLst>
                                  <p:iterate type="lt">
                                    <p:tmPct val="10000"/>
                                  </p:iterate>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14550"/>
                            </p:stCondLst>
                            <p:childTnLst>
                              <p:par>
                                <p:cTn id="66" presetID="10" presetClass="entr" presetSubtype="0" fill="hold" grpId="0" nodeType="afterEffect">
                                  <p:stCondLst>
                                    <p:cond delay="0"/>
                                  </p:stCondLst>
                                  <p:iterate type="lt">
                                    <p:tmPct val="10000"/>
                                  </p:iterate>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8" grpId="0" animBg="1"/>
      <p:bldP spid="8" grpId="1" animBg="1"/>
      <p:bldP spid="9" grpId="0" animBg="1"/>
      <p:bldP spid="9" grpId="1" animBg="1"/>
      <p:bldP spid="10" grpId="0" animBg="1"/>
      <p:bldP spid="10" grpId="1" animBg="1"/>
      <p:bldP spid="11" grpId="0" animBg="1"/>
      <p:bldP spid="11" grpId="1" animBg="1"/>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278131" y="268387"/>
            <a:ext cx="4831620" cy="461665"/>
          </a:xfrm>
          <a:prstGeom prst="rect">
            <a:avLst/>
          </a:prstGeom>
        </p:spPr>
        <p:txBody>
          <a:bodyPr wrap="square">
            <a:spAutoFit/>
          </a:bodyPr>
          <a:lstStyle/>
          <a:p>
            <a:pPr algn="r"/>
            <a:r>
              <a:rPr lang="zh-CN" altLang="en-US" sz="2400" b="1" dirty="0">
                <a:solidFill>
                  <a:srgbClr val="C00000"/>
                </a:solidFill>
                <a:cs typeface="+mn-ea"/>
                <a:sym typeface="+mn-lt"/>
              </a:rPr>
              <a:t>中国共产党支部工作条例（实行）</a:t>
            </a:r>
            <a:endParaRPr lang="zh-CN" altLang="en-US" sz="2400" b="1" dirty="0">
              <a:solidFill>
                <a:srgbClr val="C00000"/>
              </a:solidFill>
              <a:cs typeface="+mn-ea"/>
              <a:sym typeface="+mn-lt"/>
            </a:endParaRPr>
          </a:p>
        </p:txBody>
      </p:sp>
      <p:sp>
        <p:nvSpPr>
          <p:cNvPr id="10" name="矩形 9"/>
          <p:cNvSpPr/>
          <p:nvPr/>
        </p:nvSpPr>
        <p:spPr>
          <a:xfrm>
            <a:off x="922809" y="2114550"/>
            <a:ext cx="6096000" cy="849383"/>
          </a:xfrm>
          <a:prstGeom prst="rect">
            <a:avLst/>
          </a:prstGeom>
          <a:blipFill>
            <a:blip r:embed="rId2"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8" name="矩形 7"/>
          <p:cNvSpPr/>
          <p:nvPr/>
        </p:nvSpPr>
        <p:spPr>
          <a:xfrm>
            <a:off x="922809" y="2289179"/>
            <a:ext cx="6083717" cy="400110"/>
          </a:xfrm>
          <a:prstGeom prst="rect">
            <a:avLst/>
          </a:prstGeom>
        </p:spPr>
        <p:txBody>
          <a:bodyPr wrap="none">
            <a:spAutoFit/>
          </a:bodyPr>
          <a:lstStyle/>
          <a:p>
            <a:r>
              <a:rPr lang="zh-CN" altLang="en-US" sz="2000" b="1" dirty="0">
                <a:solidFill>
                  <a:schemeClr val="bg1"/>
                </a:solidFill>
                <a:cs typeface="+mn-ea"/>
                <a:sym typeface="+mn-lt"/>
              </a:rPr>
              <a:t>党支部是党的基础组织，是党的组织体系的基本单元</a:t>
            </a:r>
            <a:endParaRPr lang="zh-CN" altLang="en-US" sz="2000" b="1" dirty="0">
              <a:solidFill>
                <a:schemeClr val="bg1"/>
              </a:solidFill>
              <a:cs typeface="+mn-ea"/>
              <a:sym typeface="+mn-lt"/>
            </a:endParaRPr>
          </a:p>
        </p:txBody>
      </p:sp>
      <p:sp>
        <p:nvSpPr>
          <p:cNvPr id="7" name="矩形 6"/>
          <p:cNvSpPr/>
          <p:nvPr/>
        </p:nvSpPr>
        <p:spPr>
          <a:xfrm>
            <a:off x="1107988" y="3386013"/>
            <a:ext cx="5725641" cy="1156407"/>
          </a:xfrm>
          <a:prstGeom prst="rect">
            <a:avLst/>
          </a:prstGeom>
        </p:spPr>
        <p:txBody>
          <a:bodyPr wrap="square">
            <a:spAutoFit/>
          </a:bodyPr>
          <a:lstStyle/>
          <a:p>
            <a:pPr>
              <a:lnSpc>
                <a:spcPct val="150000"/>
              </a:lnSpc>
            </a:pPr>
            <a:r>
              <a:rPr lang="zh-CN" altLang="en-US" sz="1600" dirty="0">
                <a:solidFill>
                  <a:schemeClr val="tx1">
                    <a:lumMod val="75000"/>
                    <a:lumOff val="25000"/>
                  </a:schemeClr>
                </a:solidFill>
                <a:cs typeface="+mn-ea"/>
                <a:sym typeface="+mn-lt"/>
              </a:rPr>
              <a:t>    党的十八大以来，以习近平同志为核心的党中央高度重视党支部建设，要求把全面从严治党落实到每个支部、每名党员，推动全党形成大抓基层、大抓支部的良好态势，取得明显成效。</a:t>
            </a:r>
            <a:endParaRPr lang="zh-CN" altLang="en-US" sz="1600" dirty="0">
              <a:solidFill>
                <a:schemeClr val="tx1">
                  <a:lumMod val="75000"/>
                  <a:lumOff val="25000"/>
                </a:schemeClr>
              </a:solidFill>
              <a:cs typeface="+mn-ea"/>
              <a:sym typeface="+mn-lt"/>
            </a:endParaRPr>
          </a:p>
        </p:txBody>
      </p:sp>
      <p:sp>
        <p:nvSpPr>
          <p:cNvPr id="11" name="矩形 10"/>
          <p:cNvSpPr/>
          <p:nvPr/>
        </p:nvSpPr>
        <p:spPr>
          <a:xfrm>
            <a:off x="910526" y="2963933"/>
            <a:ext cx="6096000" cy="221766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2857"/>
          <a:stretch>
            <a:fillRect/>
          </a:stretch>
        </p:blipFill>
        <p:spPr>
          <a:xfrm>
            <a:off x="7293935" y="2114550"/>
            <a:ext cx="4249030" cy="3067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200"/>
                            </p:stCondLst>
                            <p:childTnLst>
                              <p:par>
                                <p:cTn id="19" presetID="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000" fill="hold"/>
                                        <p:tgtEl>
                                          <p:spTgt spid="10"/>
                                        </p:tgtEl>
                                        <p:attrNameLst>
                                          <p:attrName>ppt_x</p:attrName>
                                        </p:attrNameLst>
                                      </p:cBhvr>
                                      <p:tavLst>
                                        <p:tav tm="0">
                                          <p:val>
                                            <p:strVal val="#ppt_x"/>
                                          </p:val>
                                        </p:tav>
                                        <p:tav tm="100000">
                                          <p:val>
                                            <p:strVal val="#ppt_x"/>
                                          </p:val>
                                        </p:tav>
                                      </p:tavLst>
                                    </p:anim>
                                    <p:anim calcmode="lin" valueType="num">
                                      <p:cBhvr additive="base">
                                        <p:cTn id="22" dur="1000" fill="hold"/>
                                        <p:tgtEl>
                                          <p:spTgt spid="10"/>
                                        </p:tgtEl>
                                        <p:attrNameLst>
                                          <p:attrName>ppt_y</p:attrName>
                                        </p:attrNameLst>
                                      </p:cBhvr>
                                      <p:tavLst>
                                        <p:tav tm="0">
                                          <p:val>
                                            <p:strVal val="0-#ppt_h/2"/>
                                          </p:val>
                                        </p:tav>
                                        <p:tav tm="100000">
                                          <p:val>
                                            <p:strVal val="#ppt_y"/>
                                          </p:val>
                                        </p:tav>
                                      </p:tavLst>
                                    </p:anim>
                                  </p:childTnLst>
                                </p:cTn>
                              </p:par>
                            </p:childTnLst>
                          </p:cTn>
                        </p:par>
                        <p:par>
                          <p:cTn id="23" fill="hold">
                            <p:stCondLst>
                              <p:cond delay="32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42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par>
                          <p:cTn id="33" fill="hold">
                            <p:stCondLst>
                              <p:cond delay="4700"/>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7"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278131" y="268387"/>
            <a:ext cx="4831620" cy="461665"/>
          </a:xfrm>
          <a:prstGeom prst="rect">
            <a:avLst/>
          </a:prstGeom>
        </p:spPr>
        <p:txBody>
          <a:bodyPr wrap="square">
            <a:spAutoFit/>
          </a:bodyPr>
          <a:lstStyle/>
          <a:p>
            <a:pPr algn="r"/>
            <a:r>
              <a:rPr lang="zh-CN" altLang="en-US" sz="2400" b="1" dirty="0">
                <a:solidFill>
                  <a:srgbClr val="C00000"/>
                </a:solidFill>
                <a:cs typeface="+mn-ea"/>
                <a:sym typeface="+mn-lt"/>
              </a:rPr>
              <a:t>中国共产党支部工作条例（实行）</a:t>
            </a:r>
            <a:endParaRPr lang="zh-CN" altLang="en-US" sz="2400" b="1" dirty="0">
              <a:solidFill>
                <a:srgbClr val="C00000"/>
              </a:solidFill>
              <a:cs typeface="+mn-ea"/>
              <a:sym typeface="+mn-lt"/>
            </a:endParaRPr>
          </a:p>
        </p:txBody>
      </p:sp>
      <p:sp>
        <p:nvSpPr>
          <p:cNvPr id="7" name="矩形 6"/>
          <p:cNvSpPr/>
          <p:nvPr/>
        </p:nvSpPr>
        <p:spPr>
          <a:xfrm>
            <a:off x="5051290" y="1566343"/>
            <a:ext cx="6626360" cy="2016061"/>
          </a:xfrm>
          <a:prstGeom prst="rect">
            <a:avLst/>
          </a:prstGeom>
          <a:blipFill>
            <a:blip r:embed="rId2"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8" name="矩形 7"/>
          <p:cNvSpPr/>
          <p:nvPr/>
        </p:nvSpPr>
        <p:spPr>
          <a:xfrm>
            <a:off x="5051290" y="3986177"/>
            <a:ext cx="6626360" cy="1525739"/>
          </a:xfrm>
          <a:prstGeom prst="rect">
            <a:avLst/>
          </a:prstGeom>
        </p:spPr>
        <p:txBody>
          <a:bodyPr wrap="square">
            <a:spAutoFit/>
          </a:bodyPr>
          <a:lstStyle/>
          <a:p>
            <a:pPr>
              <a:lnSpc>
                <a:spcPct val="150000"/>
              </a:lnSpc>
            </a:pPr>
            <a:r>
              <a:rPr lang="zh-CN" altLang="en-US" sz="1600" b="1"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制定和实施《条例》，是推动全面从严治党向基层延伸的重要举措，为新时代党支部建设提供了基本遵循，对加强党的组织体系建设，全面提升党支部组织力、强化党支部政治功能，巩固党长期执政的组织基础，意义十分重要。</a:t>
            </a:r>
            <a:endParaRPr lang="zh-CN" altLang="en-US" sz="1600" dirty="0">
              <a:solidFill>
                <a:schemeClr val="tx1">
                  <a:lumMod val="75000"/>
                  <a:lumOff val="25000"/>
                </a:schemeClr>
              </a:solidFill>
              <a:cs typeface="+mn-ea"/>
              <a:sym typeface="+mn-lt"/>
            </a:endParaRPr>
          </a:p>
        </p:txBody>
      </p:sp>
      <p:sp>
        <p:nvSpPr>
          <p:cNvPr id="9" name="矩形 8"/>
          <p:cNvSpPr/>
          <p:nvPr/>
        </p:nvSpPr>
        <p:spPr>
          <a:xfrm>
            <a:off x="5474348" y="1996169"/>
            <a:ext cx="5951221" cy="1156407"/>
          </a:xfrm>
          <a:prstGeom prst="rect">
            <a:avLst/>
          </a:prstGeom>
        </p:spPr>
        <p:txBody>
          <a:bodyPr wrap="square">
            <a:spAutoFit/>
          </a:bodyPr>
          <a:lstStyle/>
          <a:p>
            <a:pPr>
              <a:lnSpc>
                <a:spcPct val="150000"/>
              </a:lnSpc>
            </a:pPr>
            <a:r>
              <a:rPr lang="zh-CN" altLang="en-US" sz="1600" dirty="0">
                <a:solidFill>
                  <a:schemeClr val="bg1"/>
                </a:solidFill>
                <a:cs typeface="+mn-ea"/>
                <a:sym typeface="+mn-lt"/>
              </a:rPr>
              <a:t>《条例》以习近平新时代中国特色社会主义思想为指导，既发扬我们党长期积累的党支部建设宝贵传统，又体现党的十八大以来基层创造的好做法好经验，规定明确、符合实际。</a:t>
            </a:r>
            <a:endParaRPr lang="zh-CN" altLang="en-US" sz="1600" dirty="0">
              <a:solidFill>
                <a:schemeClr val="bg1"/>
              </a:solidFill>
              <a:cs typeface="+mn-ea"/>
              <a:sym typeface="+mn-lt"/>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50" y="1895167"/>
            <a:ext cx="4627351" cy="36707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2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000" fill="hold"/>
                                        <p:tgtEl>
                                          <p:spTgt spid="7"/>
                                        </p:tgtEl>
                                        <p:attrNameLst>
                                          <p:attrName>ppt_x</p:attrName>
                                        </p:attrNameLst>
                                      </p:cBhvr>
                                      <p:tavLst>
                                        <p:tav tm="0">
                                          <p:val>
                                            <p:strVal val="#ppt_x"/>
                                          </p:val>
                                        </p:tav>
                                        <p:tav tm="100000">
                                          <p:val>
                                            <p:strVal val="#ppt_x"/>
                                          </p:val>
                                        </p:tav>
                                      </p:tavLst>
                                    </p:anim>
                                    <p:anim calcmode="lin" valueType="num">
                                      <p:cBhvr additive="base">
                                        <p:cTn id="27" dur="1000" fill="hold"/>
                                        <p:tgtEl>
                                          <p:spTgt spid="7"/>
                                        </p:tgtEl>
                                        <p:attrNameLst>
                                          <p:attrName>ppt_y</p:attrName>
                                        </p:attrNameLst>
                                      </p:cBhvr>
                                      <p:tavLst>
                                        <p:tav tm="0">
                                          <p:val>
                                            <p:strVal val="0-#ppt_h/2"/>
                                          </p:val>
                                        </p:tav>
                                        <p:tav tm="100000">
                                          <p:val>
                                            <p:strVal val="#ppt_y"/>
                                          </p:val>
                                        </p:tav>
                                      </p:tavLst>
                                    </p:anim>
                                  </p:childTnLst>
                                </p:cTn>
                              </p:par>
                            </p:childTnLst>
                          </p:cTn>
                        </p:par>
                        <p:par>
                          <p:cTn id="28" fill="hold">
                            <p:stCondLst>
                              <p:cond delay="320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75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196564" y="1779430"/>
            <a:ext cx="9765762" cy="4023235"/>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278131" y="268387"/>
            <a:ext cx="4831620" cy="461665"/>
          </a:xfrm>
          <a:prstGeom prst="rect">
            <a:avLst/>
          </a:prstGeom>
        </p:spPr>
        <p:txBody>
          <a:bodyPr wrap="square">
            <a:spAutoFit/>
          </a:bodyPr>
          <a:lstStyle/>
          <a:p>
            <a:pPr algn="r"/>
            <a:r>
              <a:rPr lang="zh-CN" altLang="en-US" sz="2400" b="1" dirty="0">
                <a:solidFill>
                  <a:srgbClr val="C00000"/>
                </a:solidFill>
                <a:cs typeface="+mn-ea"/>
                <a:sym typeface="+mn-lt"/>
              </a:rPr>
              <a:t>中国共产党支部工作条例（实行）</a:t>
            </a:r>
            <a:endParaRPr lang="zh-CN" altLang="en-US" sz="2400" b="1" dirty="0">
              <a:solidFill>
                <a:srgbClr val="C00000"/>
              </a:solidFill>
              <a:cs typeface="+mn-ea"/>
              <a:sym typeface="+mn-lt"/>
            </a:endParaRPr>
          </a:p>
        </p:txBody>
      </p:sp>
      <p:sp>
        <p:nvSpPr>
          <p:cNvPr id="7" name="矩形 6"/>
          <p:cNvSpPr/>
          <p:nvPr/>
        </p:nvSpPr>
        <p:spPr>
          <a:xfrm>
            <a:off x="1554625" y="2613423"/>
            <a:ext cx="6875269" cy="2633734"/>
          </a:xfrm>
          <a:prstGeom prst="rect">
            <a:avLst/>
          </a:prstGeom>
        </p:spPr>
        <p:txBody>
          <a:bodyPr wrap="square">
            <a:spAutoFit/>
          </a:bodyPr>
          <a:lstStyle/>
          <a:p>
            <a:pPr>
              <a:lnSpc>
                <a:spcPct val="150000"/>
              </a:lnSpc>
            </a:pPr>
            <a:r>
              <a:rPr lang="zh-CN" altLang="en-US" sz="1600" dirty="0">
                <a:solidFill>
                  <a:schemeClr val="bg1"/>
                </a:solidFill>
                <a:cs typeface="+mn-ea"/>
                <a:sym typeface="+mn-lt"/>
              </a:rPr>
              <a:t>      要把抓好党支部作为组织体系建设的基本内容，巩固传统领域党支部建设，拓展建设新兴领域党支部，不断扩大覆盖面、着力提高组织力和领导力，突出政治功能、强化政治引领，推动党支部担负好直接教育党员、管理党员、监督党员和组织群众、宣传群众、凝聚群众、服务群众的职责。要把抓好党支部作为管党治党的基本任务，党委（党组）书记要亲力亲为，深入支部抓支部，加强党支部标准化、规范化建设。要把抓好党支部作为检验党建工作成效的基本标准，考核评价党建工作。</a:t>
            </a:r>
            <a:endParaRPr lang="zh-CN" altLang="en-US" sz="1600" dirty="0">
              <a:solidFill>
                <a:schemeClr val="bg1"/>
              </a:solidFill>
              <a:cs typeface="+mn-ea"/>
              <a:sym typeface="+mn-lt"/>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135590" y="1779430"/>
            <a:ext cx="5821629" cy="3467727"/>
          </a:xfrm>
          <a:prstGeom prst="rect">
            <a:avLst/>
          </a:prstGeom>
        </p:spPr>
      </p:pic>
      <p:pic>
        <p:nvPicPr>
          <p:cNvPr id="11" name="图片 10"/>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919029" y="3417464"/>
            <a:ext cx="1847690" cy="1719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ppt_x"/>
                                          </p:val>
                                        </p:tav>
                                        <p:tav tm="100000">
                                          <p:val>
                                            <p:strVal val="#ppt_x"/>
                                          </p:val>
                                        </p:tav>
                                      </p:tavLst>
                                    </p:anim>
                                    <p:anim calcmode="lin" valueType="num">
                                      <p:cBhvr additive="base">
                                        <p:cTn id="25" dur="1000" fill="hold"/>
                                        <p:tgtEl>
                                          <p:spTgt spid="10"/>
                                        </p:tgtEl>
                                        <p:attrNameLst>
                                          <p:attrName>ppt_y</p:attrName>
                                        </p:attrNameLst>
                                      </p:cBhvr>
                                      <p:tavLst>
                                        <p:tav tm="0">
                                          <p:val>
                                            <p:strVal val="0-#ppt_h/2"/>
                                          </p:val>
                                        </p:tav>
                                        <p:tav tm="100000">
                                          <p:val>
                                            <p:strVal val="#ppt_y"/>
                                          </p:val>
                                        </p:tav>
                                      </p:tavLst>
                                    </p:anim>
                                  </p:childTnLst>
                                </p:cTn>
                              </p:par>
                            </p:childTnLst>
                          </p:cTn>
                        </p:par>
                        <p:par>
                          <p:cTn id="26" fill="hold">
                            <p:stCondLst>
                              <p:cond delay="22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700"/>
                            </p:stCondLst>
                            <p:childTnLst>
                              <p:par>
                                <p:cTn id="31" presetID="10" presetClass="entr" presetSubtype="0" fill="hold" grpId="0" nodeType="afterEffect">
                                  <p:stCondLst>
                                    <p:cond delay="0"/>
                                  </p:stCondLst>
                                  <p:iterate type="lt">
                                    <p:tmPct val="2150"/>
                                  </p:iterate>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284" y="-182378"/>
            <a:ext cx="3475283" cy="7039039"/>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576" y="71329"/>
            <a:ext cx="1847690" cy="1719925"/>
          </a:xfrm>
          <a:prstGeom prst="rect">
            <a:avLst/>
          </a:prstGeom>
        </p:spPr>
      </p:pic>
      <p:cxnSp>
        <p:nvCxnSpPr>
          <p:cNvPr id="13" name="直接连接符 12"/>
          <p:cNvCxnSpPr/>
          <p:nvPr/>
        </p:nvCxnSpPr>
        <p:spPr>
          <a:xfrm>
            <a:off x="4244076" y="4002385"/>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920226" y="3247514"/>
            <a:ext cx="7067550" cy="646331"/>
          </a:xfrm>
          <a:prstGeom prst="rect">
            <a:avLst/>
          </a:prstGeom>
        </p:spPr>
        <p:txBody>
          <a:bodyPr wrap="square">
            <a:spAutoFit/>
          </a:bodyPr>
          <a:lstStyle/>
          <a:p>
            <a:pPr algn="r"/>
            <a:r>
              <a:rPr lang="en-US" altLang="zh-CN" sz="2400" b="1" dirty="0">
                <a:gradFill>
                  <a:gsLst>
                    <a:gs pos="100000">
                      <a:srgbClr val="FF0000"/>
                    </a:gs>
                    <a:gs pos="0">
                      <a:srgbClr val="C00000"/>
                    </a:gs>
                  </a:gsLst>
                  <a:lin ang="4800000" scaled="0"/>
                </a:gradFill>
                <a:cs typeface="+mn-ea"/>
                <a:sym typeface="+mn-lt"/>
              </a:rPr>
              <a:t>2018—2022</a:t>
            </a:r>
            <a:r>
              <a:rPr lang="zh-CN" altLang="en-US" sz="2400" b="1" dirty="0">
                <a:gradFill>
                  <a:gsLst>
                    <a:gs pos="100000">
                      <a:srgbClr val="FF0000"/>
                    </a:gs>
                    <a:gs pos="0">
                      <a:srgbClr val="C00000"/>
                    </a:gs>
                  </a:gsLst>
                  <a:lin ang="4800000" scaled="0"/>
                </a:gradFill>
                <a:cs typeface="+mn-ea"/>
                <a:sym typeface="+mn-lt"/>
              </a:rPr>
              <a:t>年</a:t>
            </a:r>
            <a:r>
              <a:rPr lang="zh-CN" altLang="en-US" sz="3600" b="1" dirty="0">
                <a:gradFill>
                  <a:gsLst>
                    <a:gs pos="100000">
                      <a:srgbClr val="FF0000"/>
                    </a:gs>
                    <a:gs pos="0">
                      <a:srgbClr val="C00000"/>
                    </a:gs>
                  </a:gsLst>
                  <a:lin ang="4800000" scaled="0"/>
                </a:gradFill>
                <a:cs typeface="+mn-ea"/>
                <a:sym typeface="+mn-lt"/>
              </a:rPr>
              <a:t>全国干部教育培训规划</a:t>
            </a:r>
            <a:endParaRPr lang="zh-CN" altLang="en-US" sz="3600" b="1" dirty="0">
              <a:solidFill>
                <a:schemeClr val="tx1">
                  <a:lumMod val="75000"/>
                  <a:lumOff val="25000"/>
                </a:schemeClr>
              </a:solidFill>
              <a:cs typeface="+mn-ea"/>
              <a:sym typeface="+mn-lt"/>
            </a:endParaRPr>
          </a:p>
        </p:txBody>
      </p:sp>
      <p:sp>
        <p:nvSpPr>
          <p:cNvPr id="15" name="文本框"/>
          <p:cNvSpPr>
            <a:spLocks noChangeAspect="1"/>
          </p:cNvSpPr>
          <p:nvPr/>
        </p:nvSpPr>
        <p:spPr>
          <a:xfrm>
            <a:off x="6523051" y="1762972"/>
            <a:ext cx="2311113" cy="734089"/>
          </a:xfrm>
          <a:prstGeom prst="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zh-CN" altLang="en-US" sz="2600" spc="300" dirty="0">
                <a:solidFill>
                  <a:schemeClr val="bg1"/>
                </a:solidFill>
                <a:cs typeface="+mn-ea"/>
                <a:sym typeface="+mn-lt"/>
              </a:rPr>
              <a:t>第三章</a:t>
            </a:r>
            <a:endParaRPr lang="zh-CN" altLang="en-US" sz="2600" spc="300" dirty="0">
              <a:solidFill>
                <a:schemeClr val="bg1"/>
              </a:solidFill>
              <a:cs typeface="+mn-ea"/>
              <a:sym typeface="+mn-lt"/>
            </a:endParaRP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64773" r="7765" b="75387"/>
          <a:stretch>
            <a:fillRect/>
          </a:stretch>
        </p:blipFill>
        <p:spPr>
          <a:xfrm>
            <a:off x="8834164" y="271978"/>
            <a:ext cx="2916511" cy="1306670"/>
          </a:xfrm>
          <a:prstGeom prst="rect">
            <a:avLst/>
          </a:prstGeom>
        </p:spPr>
      </p:pic>
      <p:sp>
        <p:nvSpPr>
          <p:cNvPr id="17" name="矩形 16"/>
          <p:cNvSpPr/>
          <p:nvPr/>
        </p:nvSpPr>
        <p:spPr>
          <a:xfrm>
            <a:off x="6203754" y="4616300"/>
            <a:ext cx="3416320" cy="369332"/>
          </a:xfrm>
          <a:prstGeom prst="rect">
            <a:avLst/>
          </a:prstGeom>
        </p:spPr>
        <p:txBody>
          <a:bodyPr wrap="none">
            <a:spAutoFit/>
          </a:bodyPr>
          <a:lstStyle/>
          <a:p>
            <a:r>
              <a:rPr lang="zh-CN" altLang="en-US" dirty="0">
                <a:cs typeface="+mn-ea"/>
                <a:sym typeface="+mn-lt"/>
              </a:rPr>
              <a:t>习近平主持召开中央政治局会议</a:t>
            </a:r>
            <a:endParaRPr lang="zh-CN" altLang="en-US" dirty="0">
              <a:cs typeface="+mn-ea"/>
              <a:sym typeface="+mn-lt"/>
            </a:endParaRPr>
          </a:p>
        </p:txBody>
      </p:sp>
      <p:cxnSp>
        <p:nvCxnSpPr>
          <p:cNvPr id="18" name="直接连接符 17"/>
          <p:cNvCxnSpPr/>
          <p:nvPr/>
        </p:nvCxnSpPr>
        <p:spPr>
          <a:xfrm>
            <a:off x="5153485" y="4800966"/>
            <a:ext cx="105026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094" y="3308449"/>
            <a:ext cx="2909471" cy="290947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125" y="4794176"/>
            <a:ext cx="4276876" cy="2063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500"/>
                            </p:stCondLst>
                            <p:childTnLst>
                              <p:par>
                                <p:cTn id="14" presetID="2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45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950"/>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45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95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445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922809" y="2114550"/>
            <a:ext cx="6096000" cy="849383"/>
          </a:xfrm>
          <a:prstGeom prst="rect">
            <a:avLst/>
          </a:prstGeom>
          <a:blipFill>
            <a:blip r:embed="rId2"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5" name="矩形 4"/>
          <p:cNvSpPr/>
          <p:nvPr/>
        </p:nvSpPr>
        <p:spPr>
          <a:xfrm>
            <a:off x="1278131" y="287437"/>
            <a:ext cx="5495640" cy="461665"/>
          </a:xfrm>
          <a:prstGeom prst="rect">
            <a:avLst/>
          </a:prstGeom>
        </p:spPr>
        <p:txBody>
          <a:bodyPr wrap="square">
            <a:spAutoFit/>
          </a:bodyPr>
          <a:lstStyle/>
          <a:p>
            <a:pPr algn="r"/>
            <a:r>
              <a:rPr lang="en-US" altLang="zh-CN" sz="2400" b="1" dirty="0">
                <a:solidFill>
                  <a:srgbClr val="C00000"/>
                </a:solidFill>
                <a:cs typeface="+mn-ea"/>
                <a:sym typeface="+mn-lt"/>
              </a:rPr>
              <a:t>2018—2022</a:t>
            </a:r>
            <a:r>
              <a:rPr lang="zh-CN" altLang="en-US" sz="2400" b="1" dirty="0">
                <a:solidFill>
                  <a:srgbClr val="C00000"/>
                </a:solidFill>
                <a:cs typeface="+mn-ea"/>
                <a:sym typeface="+mn-lt"/>
              </a:rPr>
              <a:t>年全国干部教育培训规划</a:t>
            </a:r>
            <a:endParaRPr lang="zh-CN" altLang="en-US" sz="2400" b="1" dirty="0">
              <a:solidFill>
                <a:srgbClr val="C00000"/>
              </a:solidFill>
              <a:cs typeface="+mn-ea"/>
              <a:sym typeface="+mn-lt"/>
            </a:endParaRPr>
          </a:p>
        </p:txBody>
      </p:sp>
      <p:sp>
        <p:nvSpPr>
          <p:cNvPr id="6" name="矩形 5"/>
          <p:cNvSpPr/>
          <p:nvPr/>
        </p:nvSpPr>
        <p:spPr>
          <a:xfrm>
            <a:off x="922809" y="2308408"/>
            <a:ext cx="5495640" cy="461665"/>
          </a:xfrm>
          <a:prstGeom prst="rect">
            <a:avLst/>
          </a:prstGeom>
        </p:spPr>
        <p:txBody>
          <a:bodyPr wrap="square">
            <a:spAutoFit/>
          </a:bodyPr>
          <a:lstStyle/>
          <a:p>
            <a:pPr algn="r"/>
            <a:r>
              <a:rPr lang="en-US" altLang="zh-CN" sz="2400" b="1" dirty="0">
                <a:solidFill>
                  <a:schemeClr val="bg1"/>
                </a:solidFill>
                <a:cs typeface="+mn-ea"/>
                <a:sym typeface="+mn-lt"/>
              </a:rPr>
              <a:t>2018—2022</a:t>
            </a:r>
            <a:r>
              <a:rPr lang="zh-CN" altLang="en-US" sz="2400" b="1" dirty="0">
                <a:solidFill>
                  <a:schemeClr val="bg1"/>
                </a:solidFill>
                <a:cs typeface="+mn-ea"/>
                <a:sym typeface="+mn-lt"/>
              </a:rPr>
              <a:t>年全国干部教育培训规划</a:t>
            </a:r>
            <a:endParaRPr lang="zh-CN" altLang="en-US" sz="2400" b="1" dirty="0">
              <a:solidFill>
                <a:schemeClr val="bg1"/>
              </a:solidFill>
              <a:cs typeface="+mn-ea"/>
              <a:sym typeface="+mn-lt"/>
            </a:endParaRPr>
          </a:p>
        </p:txBody>
      </p:sp>
      <p:sp>
        <p:nvSpPr>
          <p:cNvPr id="9" name="矩形 8"/>
          <p:cNvSpPr/>
          <p:nvPr/>
        </p:nvSpPr>
        <p:spPr>
          <a:xfrm>
            <a:off x="895426" y="3157791"/>
            <a:ext cx="6261049" cy="2242409"/>
          </a:xfrm>
          <a:prstGeom prst="rect">
            <a:avLst/>
          </a:prstGeom>
        </p:spPr>
        <p:txBody>
          <a:bodyPr wrap="square">
            <a:spAutoFit/>
          </a:bodyPr>
          <a:lstStyle/>
          <a:p>
            <a:pPr>
              <a:lnSpc>
                <a:spcPct val="150000"/>
              </a:lnSpc>
            </a:pPr>
            <a:r>
              <a:rPr lang="zh-CN" altLang="en-US" sz="2400" b="1" dirty="0">
                <a:solidFill>
                  <a:srgbClr val="C00000"/>
                </a:solidFill>
                <a:cs typeface="+mn-ea"/>
                <a:sym typeface="+mn-lt"/>
              </a:rPr>
              <a:t>中共中央政治局9月21日召开会议</a:t>
            </a:r>
            <a:endParaRPr lang="en-US" altLang="zh-CN" sz="2400" b="1" dirty="0">
              <a:solidFill>
                <a:srgbClr val="C00000"/>
              </a:solidFill>
              <a:cs typeface="+mn-ea"/>
              <a:sym typeface="+mn-lt"/>
            </a:endParaRPr>
          </a:p>
          <a:p>
            <a:pPr>
              <a:lnSpc>
                <a:spcPct val="150000"/>
              </a:lnSpc>
            </a:pPr>
            <a:r>
              <a:rPr lang="zh-CN" altLang="en-US" sz="2400" b="1" dirty="0">
                <a:solidFill>
                  <a:srgbClr val="C00000"/>
                </a:solidFill>
                <a:cs typeface="+mn-ea"/>
                <a:sym typeface="+mn-lt"/>
              </a:rPr>
              <a:t>审议《中国共产党支部工作条例（试行）》和《2018－2022年全国干部教育培训规划》中共中央总书记习近平主持会议</a:t>
            </a:r>
            <a:endParaRPr lang="zh-CN" altLang="en-US" sz="2400" b="1" dirty="0">
              <a:solidFill>
                <a:srgbClr val="C00000"/>
              </a:solidFill>
              <a:cs typeface="+mn-ea"/>
              <a:sym typeface="+mn-lt"/>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628" t="6313" r="18291"/>
          <a:stretch>
            <a:fillRect/>
          </a:stretch>
        </p:blipFill>
        <p:spPr>
          <a:xfrm>
            <a:off x="7421525" y="2114550"/>
            <a:ext cx="4019107" cy="31698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ppt_x"/>
                                          </p:val>
                                        </p:tav>
                                        <p:tav tm="100000">
                                          <p:val>
                                            <p:strVal val="#ppt_x"/>
                                          </p:val>
                                        </p:tav>
                                      </p:tavLst>
                                    </p:anim>
                                    <p:anim calcmode="lin" valueType="num">
                                      <p:cBhvr additive="base">
                                        <p:cTn id="17" dur="10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95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4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284" y="-182378"/>
            <a:ext cx="3475283" cy="7039039"/>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576" y="71329"/>
            <a:ext cx="1847690" cy="1719925"/>
          </a:xfrm>
          <a:prstGeom prst="rect">
            <a:avLst/>
          </a:prstGeom>
        </p:spPr>
      </p:pic>
      <p:cxnSp>
        <p:nvCxnSpPr>
          <p:cNvPr id="13" name="直接连接符 12"/>
          <p:cNvCxnSpPr/>
          <p:nvPr/>
        </p:nvCxnSpPr>
        <p:spPr>
          <a:xfrm>
            <a:off x="4244076" y="4002385"/>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614377" y="2921642"/>
            <a:ext cx="7067550" cy="830997"/>
          </a:xfrm>
          <a:prstGeom prst="rect">
            <a:avLst/>
          </a:prstGeom>
        </p:spPr>
        <p:txBody>
          <a:bodyPr wrap="square">
            <a:spAutoFit/>
          </a:bodyPr>
          <a:lstStyle/>
          <a:p>
            <a:pPr algn="r"/>
            <a:r>
              <a:rPr lang="zh-CN" altLang="en-US" sz="4800" b="1" dirty="0">
                <a:gradFill>
                  <a:gsLst>
                    <a:gs pos="100000">
                      <a:srgbClr val="FF0000"/>
                    </a:gs>
                    <a:gs pos="0">
                      <a:srgbClr val="C00000"/>
                    </a:gs>
                  </a:gsLst>
                  <a:lin ang="4800000" scaled="0"/>
                </a:gradFill>
                <a:cs typeface="+mn-ea"/>
                <a:sym typeface="+mn-lt"/>
              </a:rPr>
              <a:t>会议亮点、指明方向</a:t>
            </a:r>
            <a:endParaRPr lang="zh-CN" altLang="en-US" sz="4800" b="1" dirty="0">
              <a:gradFill>
                <a:gsLst>
                  <a:gs pos="100000">
                    <a:srgbClr val="FF0000"/>
                  </a:gs>
                  <a:gs pos="0">
                    <a:srgbClr val="C00000"/>
                  </a:gs>
                </a:gsLst>
                <a:lin ang="4800000" scaled="0"/>
              </a:gradFill>
              <a:cs typeface="+mn-ea"/>
              <a:sym typeface="+mn-lt"/>
            </a:endParaRPr>
          </a:p>
        </p:txBody>
      </p:sp>
      <p:sp>
        <p:nvSpPr>
          <p:cNvPr id="15" name="文本框"/>
          <p:cNvSpPr>
            <a:spLocks noChangeAspect="1"/>
          </p:cNvSpPr>
          <p:nvPr/>
        </p:nvSpPr>
        <p:spPr>
          <a:xfrm>
            <a:off x="6523051" y="1762972"/>
            <a:ext cx="2311113" cy="734089"/>
          </a:xfrm>
          <a:prstGeom prst="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zh-CN" altLang="en-US" sz="2600" spc="300" dirty="0">
                <a:solidFill>
                  <a:schemeClr val="bg1"/>
                </a:solidFill>
                <a:cs typeface="+mn-ea"/>
                <a:sym typeface="+mn-lt"/>
              </a:rPr>
              <a:t>第四章</a:t>
            </a:r>
            <a:endParaRPr lang="zh-CN" altLang="en-US" sz="2600" spc="300" dirty="0">
              <a:solidFill>
                <a:schemeClr val="bg1"/>
              </a:solidFill>
              <a:cs typeface="+mn-ea"/>
              <a:sym typeface="+mn-lt"/>
            </a:endParaRP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64773" r="7765" b="75387"/>
          <a:stretch>
            <a:fillRect/>
          </a:stretch>
        </p:blipFill>
        <p:spPr>
          <a:xfrm>
            <a:off x="8834164" y="271978"/>
            <a:ext cx="2916511" cy="1306670"/>
          </a:xfrm>
          <a:prstGeom prst="rect">
            <a:avLst/>
          </a:prstGeom>
        </p:spPr>
      </p:pic>
      <p:sp>
        <p:nvSpPr>
          <p:cNvPr id="17" name="矩形 16"/>
          <p:cNvSpPr/>
          <p:nvPr/>
        </p:nvSpPr>
        <p:spPr>
          <a:xfrm>
            <a:off x="6203754" y="4616300"/>
            <a:ext cx="3416320" cy="369332"/>
          </a:xfrm>
          <a:prstGeom prst="rect">
            <a:avLst/>
          </a:prstGeom>
        </p:spPr>
        <p:txBody>
          <a:bodyPr wrap="none">
            <a:spAutoFit/>
          </a:bodyPr>
          <a:lstStyle/>
          <a:p>
            <a:r>
              <a:rPr lang="zh-CN" altLang="en-US" dirty="0">
                <a:cs typeface="+mn-ea"/>
                <a:sym typeface="+mn-lt"/>
              </a:rPr>
              <a:t>习近平主持召开中央政治局会议</a:t>
            </a:r>
            <a:endParaRPr lang="zh-CN" altLang="en-US" dirty="0">
              <a:cs typeface="+mn-ea"/>
              <a:sym typeface="+mn-lt"/>
            </a:endParaRPr>
          </a:p>
        </p:txBody>
      </p:sp>
      <p:cxnSp>
        <p:nvCxnSpPr>
          <p:cNvPr id="18" name="直接连接符 17"/>
          <p:cNvCxnSpPr/>
          <p:nvPr/>
        </p:nvCxnSpPr>
        <p:spPr>
          <a:xfrm>
            <a:off x="5153485" y="4800966"/>
            <a:ext cx="105026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094" y="3308449"/>
            <a:ext cx="2909471" cy="290947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125" y="4794176"/>
            <a:ext cx="4276876" cy="2063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500"/>
                            </p:stCondLst>
                            <p:childTnLst>
                              <p:par>
                                <p:cTn id="14" presetID="2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899"/>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399"/>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2899"/>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399"/>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3899"/>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859828" y="2316740"/>
            <a:ext cx="9314991" cy="2693879"/>
          </a:xfrm>
          <a:prstGeom prst="rect">
            <a:avLst/>
          </a:prstGeom>
        </p:spPr>
        <p:txBody>
          <a:bodyPr wrap="square">
            <a:spAutoFit/>
          </a:bodyPr>
          <a:lstStyle/>
          <a:p>
            <a:pPr algn="ctr">
              <a:lnSpc>
                <a:spcPct val="150000"/>
              </a:lnSpc>
            </a:pPr>
            <a:r>
              <a:rPr lang="zh-CN" altLang="en-US" sz="2400" dirty="0">
                <a:solidFill>
                  <a:schemeClr val="tx1">
                    <a:lumMod val="75000"/>
                    <a:lumOff val="25000"/>
                  </a:schemeClr>
                </a:solidFill>
                <a:cs typeface="+mn-ea"/>
                <a:sym typeface="+mn-lt"/>
              </a:rPr>
              <a:t>中共中央政治局当日召开会议，审议</a:t>
            </a:r>
            <a:endParaRPr lang="en-US" altLang="zh-CN" sz="2400" dirty="0">
              <a:solidFill>
                <a:schemeClr val="tx1">
                  <a:lumMod val="75000"/>
                  <a:lumOff val="25000"/>
                </a:schemeClr>
              </a:solidFill>
              <a:cs typeface="+mn-ea"/>
              <a:sym typeface="+mn-lt"/>
            </a:endParaRPr>
          </a:p>
          <a:p>
            <a:pPr algn="ctr">
              <a:lnSpc>
                <a:spcPct val="150000"/>
              </a:lnSpc>
            </a:pPr>
            <a:r>
              <a:rPr lang="zh-CN" altLang="en-US" sz="3200" b="1" dirty="0">
                <a:solidFill>
                  <a:srgbClr val="C00000"/>
                </a:solidFill>
                <a:cs typeface="+mn-ea"/>
                <a:sym typeface="+mn-lt"/>
              </a:rPr>
              <a:t>《中国共产党支部工作条例（试行）》</a:t>
            </a:r>
            <a:endParaRPr lang="en-US" altLang="zh-CN" sz="3200" b="1" dirty="0">
              <a:solidFill>
                <a:srgbClr val="C00000"/>
              </a:solidFill>
              <a:cs typeface="+mn-ea"/>
              <a:sym typeface="+mn-lt"/>
            </a:endParaRPr>
          </a:p>
          <a:p>
            <a:pPr algn="ctr">
              <a:lnSpc>
                <a:spcPct val="150000"/>
              </a:lnSpc>
            </a:pPr>
            <a:r>
              <a:rPr lang="zh-CN" altLang="en-US" sz="3200" b="1" dirty="0">
                <a:solidFill>
                  <a:srgbClr val="C00000"/>
                </a:solidFill>
                <a:cs typeface="+mn-ea"/>
                <a:sym typeface="+mn-lt"/>
              </a:rPr>
              <a:t>和《2018－2022年全国干部教育培训规划》</a:t>
            </a:r>
            <a:endParaRPr lang="en-US" altLang="zh-CN" sz="3200" b="1" dirty="0">
              <a:solidFill>
                <a:srgbClr val="C00000"/>
              </a:solidFill>
              <a:cs typeface="+mn-ea"/>
              <a:sym typeface="+mn-lt"/>
            </a:endParaRPr>
          </a:p>
          <a:p>
            <a:pPr algn="ctr">
              <a:lnSpc>
                <a:spcPct val="150000"/>
              </a:lnSpc>
            </a:pPr>
            <a:r>
              <a:rPr lang="zh-CN" altLang="en-US" sz="2400" dirty="0">
                <a:solidFill>
                  <a:schemeClr val="tx1">
                    <a:lumMod val="75000"/>
                    <a:lumOff val="25000"/>
                  </a:schemeClr>
                </a:solidFill>
                <a:cs typeface="+mn-ea"/>
                <a:sym typeface="+mn-lt"/>
              </a:rPr>
              <a:t>中共中央总书记习近平主持会议</a:t>
            </a:r>
            <a:endParaRPr lang="zh-CN" altLang="en-US" sz="2400" dirty="0">
              <a:solidFill>
                <a:schemeClr val="tx1">
                  <a:lumMod val="75000"/>
                  <a:lumOff val="25000"/>
                </a:schemeClr>
              </a:solidFill>
              <a:cs typeface="+mn-ea"/>
              <a:sym typeface="+mn-lt"/>
            </a:endParaRPr>
          </a:p>
        </p:txBody>
      </p:sp>
      <p:cxnSp>
        <p:nvCxnSpPr>
          <p:cNvPr id="21" name="直接连接符 20"/>
          <p:cNvCxnSpPr/>
          <p:nvPr/>
        </p:nvCxnSpPr>
        <p:spPr>
          <a:xfrm>
            <a:off x="5629033" y="1180695"/>
            <a:ext cx="0" cy="107987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文本框 3"/>
          <p:cNvSpPr txBox="1"/>
          <p:nvPr/>
        </p:nvSpPr>
        <p:spPr>
          <a:xfrm>
            <a:off x="5880026" y="1102997"/>
            <a:ext cx="2144612" cy="953660"/>
          </a:xfrm>
          <a:prstGeom prst="rect">
            <a:avLst/>
          </a:prstGeom>
          <a:noFill/>
        </p:spPr>
        <p:txBody>
          <a:bodyPr wrap="square" lIns="121670" tIns="60834" rIns="121670" bIns="60834" rtlCol="0">
            <a:spAutoFit/>
          </a:bodyPr>
          <a:lstStyle/>
          <a:p>
            <a:pPr defTabSz="1218565"/>
            <a:r>
              <a:rPr lang="zh-CN" altLang="en-US" sz="5400" b="1" dirty="0">
                <a:ln w="6350">
                  <a:noFill/>
                </a:ln>
                <a:solidFill>
                  <a:srgbClr val="C00000"/>
                </a:solidFill>
                <a:cs typeface="+mn-ea"/>
                <a:sym typeface="+mn-lt"/>
              </a:rPr>
              <a:t>前 言</a:t>
            </a:r>
            <a:endParaRPr lang="zh-CN" altLang="en-US" sz="5400" b="1" dirty="0">
              <a:ln w="6350">
                <a:noFill/>
              </a:ln>
              <a:solidFill>
                <a:srgbClr val="C00000"/>
              </a:solidFill>
              <a:cs typeface="+mn-ea"/>
              <a:sym typeface="+mn-lt"/>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1449" y="1893438"/>
            <a:ext cx="1868485" cy="563242"/>
          </a:xfrm>
          <a:prstGeom prst="rect">
            <a:avLst/>
          </a:prstGeom>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4269" y="1180694"/>
            <a:ext cx="1255388" cy="10798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10000">
        <p14:flash/>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Horizontal)">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15" presetClass="entr" presetSubtype="0" fill="hold" grpId="0" nodeType="afterEffect">
                                  <p:stCondLst>
                                    <p:cond delay="0"/>
                                  </p:stCondLst>
                                  <p:iterate type="lt">
                                    <p:tmPct val="10000"/>
                                  </p:iterate>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 calcmode="lin" valueType="num">
                                      <p:cBhvr>
                                        <p:cTn id="19"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2200"/>
                            </p:stCondLst>
                            <p:childTnLst>
                              <p:par>
                                <p:cTn id="22" presetID="27" presetClass="emph" presetSubtype="0" fill="remove" grpId="1" nodeType="afterEffect">
                                  <p:stCondLst>
                                    <p:cond delay="0"/>
                                  </p:stCondLst>
                                  <p:iterate type="lt">
                                    <p:tmPct val="10000"/>
                                  </p:iterate>
                                  <p:childTnLst>
                                    <p:animClr clrSpc="rgb" dir="cw">
                                      <p:cBhvr override="childStyle">
                                        <p:cTn id="23" dur="250" autoRev="1" fill="remove"/>
                                        <p:tgtEl>
                                          <p:spTgt spid="22"/>
                                        </p:tgtEl>
                                        <p:attrNameLst>
                                          <p:attrName>style.color</p:attrName>
                                        </p:attrNameLst>
                                      </p:cBhvr>
                                      <p:to>
                                        <a:srgbClr val="FF6600"/>
                                      </p:to>
                                    </p:animClr>
                                    <p:animClr clrSpc="rgb" dir="cw">
                                      <p:cBhvr>
                                        <p:cTn id="24" dur="250" autoRev="1" fill="remove"/>
                                        <p:tgtEl>
                                          <p:spTgt spid="22"/>
                                        </p:tgtEl>
                                        <p:attrNameLst>
                                          <p:attrName>fillcolor</p:attrName>
                                        </p:attrNameLst>
                                      </p:cBhvr>
                                      <p:to>
                                        <a:srgbClr val="FF6600"/>
                                      </p:to>
                                    </p:animClr>
                                    <p:set>
                                      <p:cBhvr>
                                        <p:cTn id="25" dur="250" autoRev="1" fill="remove"/>
                                        <p:tgtEl>
                                          <p:spTgt spid="22"/>
                                        </p:tgtEl>
                                        <p:attrNameLst>
                                          <p:attrName>fill.type</p:attrName>
                                        </p:attrNameLst>
                                      </p:cBhvr>
                                      <p:to>
                                        <p:strVal val="solid"/>
                                      </p:to>
                                    </p:set>
                                    <p:set>
                                      <p:cBhvr>
                                        <p:cTn id="26" dur="250" autoRev="1" fill="remove"/>
                                        <p:tgtEl>
                                          <p:spTgt spid="22"/>
                                        </p:tgtEl>
                                        <p:attrNameLst>
                                          <p:attrName>fill.on</p:attrName>
                                        </p:attrNameLst>
                                      </p:cBhvr>
                                      <p:to>
                                        <p:strVal val="true"/>
                                      </p:to>
                                    </p:set>
                                  </p:childTnLst>
                                </p:cTn>
                              </p:par>
                            </p:childTnLst>
                          </p:cTn>
                        </p:par>
                        <p:par>
                          <p:cTn id="27" fill="hold">
                            <p:stCondLst>
                              <p:cond delay="2800"/>
                            </p:stCondLst>
                            <p:childTnLst>
                              <p:par>
                                <p:cTn id="28" presetID="14" presetClass="entr" presetSubtype="1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horizontal)">
                                      <p:cBhvr>
                                        <p:cTn id="30" dur="500"/>
                                        <p:tgtEl>
                                          <p:spTgt spid="23"/>
                                        </p:tgtEl>
                                      </p:cBhvr>
                                    </p:animEffect>
                                  </p:childTnLst>
                                </p:cTn>
                              </p:par>
                            </p:childTnLst>
                          </p:cTn>
                        </p:par>
                        <p:par>
                          <p:cTn id="31" fill="hold">
                            <p:stCondLst>
                              <p:cond delay="33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anim calcmode="lin" valueType="num">
                                      <p:cBhvr>
                                        <p:cTn id="36"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581149" y="230287"/>
            <a:ext cx="3004729" cy="461665"/>
          </a:xfrm>
          <a:prstGeom prst="rect">
            <a:avLst/>
          </a:prstGeom>
        </p:spPr>
        <p:txBody>
          <a:bodyPr wrap="square">
            <a:spAutoFit/>
          </a:bodyPr>
          <a:lstStyle/>
          <a:p>
            <a:pPr algn="r"/>
            <a:r>
              <a:rPr lang="zh-CN" altLang="en-US" sz="2400" b="1" dirty="0">
                <a:solidFill>
                  <a:srgbClr val="C00000"/>
                </a:solidFill>
                <a:cs typeface="+mn-ea"/>
                <a:sym typeface="+mn-lt"/>
              </a:rPr>
              <a:t>会议亮点、指明方向</a:t>
            </a:r>
            <a:endParaRPr lang="zh-CN" altLang="en-US" sz="2400" b="1" dirty="0">
              <a:solidFill>
                <a:srgbClr val="C00000"/>
              </a:solidFill>
              <a:cs typeface="+mn-ea"/>
              <a:sym typeface="+mn-lt"/>
            </a:endParaRPr>
          </a:p>
        </p:txBody>
      </p:sp>
      <p:sp>
        <p:nvSpPr>
          <p:cNvPr id="5" name="1"/>
          <p:cNvSpPr/>
          <p:nvPr/>
        </p:nvSpPr>
        <p:spPr>
          <a:xfrm>
            <a:off x="4153789" y="1958236"/>
            <a:ext cx="3922519" cy="1145585"/>
          </a:xfrm>
          <a:prstGeom prst="rect">
            <a:avLst/>
          </a:prstGeom>
          <a:solidFill>
            <a:srgbClr val="C00000"/>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一个重点</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6" name="矩形 5"/>
          <p:cNvSpPr/>
          <p:nvPr/>
        </p:nvSpPr>
        <p:spPr>
          <a:xfrm>
            <a:off x="1581149" y="3433379"/>
            <a:ext cx="9067800" cy="1942099"/>
          </a:xfrm>
          <a:prstGeom prst="rect">
            <a:avLst/>
          </a:prstGeom>
          <a:blipFill>
            <a:blip r:embed="rId2"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9" name="矩形 8"/>
          <p:cNvSpPr/>
          <p:nvPr/>
        </p:nvSpPr>
        <p:spPr>
          <a:xfrm>
            <a:off x="2560228" y="3648422"/>
            <a:ext cx="7109639" cy="400110"/>
          </a:xfrm>
          <a:prstGeom prst="rect">
            <a:avLst/>
          </a:prstGeom>
        </p:spPr>
        <p:txBody>
          <a:bodyPr wrap="none">
            <a:spAutoFit/>
          </a:bodyPr>
          <a:lstStyle/>
          <a:p>
            <a:r>
              <a:rPr lang="zh-CN" altLang="en-US" sz="2000" b="1" dirty="0">
                <a:solidFill>
                  <a:schemeClr val="bg1"/>
                </a:solidFill>
                <a:cs typeface="+mn-ea"/>
                <a:sym typeface="+mn-lt"/>
              </a:rPr>
              <a:t>关于《中国共产党支部工作条例（试行）》，要关注的重点是</a:t>
            </a:r>
            <a:endParaRPr lang="zh-CN" altLang="en-US" sz="2000" b="1" dirty="0">
              <a:solidFill>
                <a:schemeClr val="bg1"/>
              </a:solidFill>
              <a:cs typeface="+mn-ea"/>
              <a:sym typeface="+mn-lt"/>
            </a:endParaRPr>
          </a:p>
        </p:txBody>
      </p:sp>
      <p:sp>
        <p:nvSpPr>
          <p:cNvPr id="10" name="矩形 9"/>
          <p:cNvSpPr/>
          <p:nvPr/>
        </p:nvSpPr>
        <p:spPr>
          <a:xfrm>
            <a:off x="3776907" y="4273921"/>
            <a:ext cx="4676280" cy="830997"/>
          </a:xfrm>
          <a:prstGeom prst="rect">
            <a:avLst/>
          </a:prstGeom>
        </p:spPr>
        <p:txBody>
          <a:bodyPr wrap="none">
            <a:spAutoFit/>
          </a:bodyPr>
          <a:lstStyle/>
          <a:p>
            <a:r>
              <a:rPr lang="zh-CN" altLang="en-US" sz="4800" b="1" dirty="0">
                <a:solidFill>
                  <a:schemeClr val="bg1"/>
                </a:solidFill>
                <a:cs typeface="+mn-ea"/>
                <a:sym typeface="+mn-lt"/>
              </a:rPr>
              <a:t>“ 党支部建设“</a:t>
            </a:r>
            <a:endParaRPr lang="zh-CN" altLang="en-US" sz="48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899"/>
                            </p:stCondLst>
                            <p:childTnLst>
                              <p:par>
                                <p:cTn id="19" presetID="49" presetClass="entr" presetSubtype="0"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360"/>
                                          </p:val>
                                        </p:tav>
                                        <p:tav tm="100000">
                                          <p:val>
                                            <p:fltVal val="0"/>
                                          </p:val>
                                        </p:tav>
                                      </p:tavLst>
                                    </p:anim>
                                    <p:animEffect transition="in" filter="fade">
                                      <p:cBhvr>
                                        <p:cTn id="24" dur="1000"/>
                                        <p:tgtEl>
                                          <p:spTgt spid="5"/>
                                        </p:tgtEl>
                                      </p:cBhvr>
                                    </p:animEffect>
                                  </p:childTnLst>
                                </p:cTn>
                              </p:par>
                              <p:par>
                                <p:cTn id="25" presetID="2" presetClass="entr" presetSubtype="1"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000" fill="hold"/>
                                        <p:tgtEl>
                                          <p:spTgt spid="6"/>
                                        </p:tgtEl>
                                        <p:attrNameLst>
                                          <p:attrName>ppt_x</p:attrName>
                                        </p:attrNameLst>
                                      </p:cBhvr>
                                      <p:tavLst>
                                        <p:tav tm="0">
                                          <p:val>
                                            <p:strVal val="#ppt_x"/>
                                          </p:val>
                                        </p:tav>
                                        <p:tav tm="100000">
                                          <p:val>
                                            <p:strVal val="#ppt_x"/>
                                          </p:val>
                                        </p:tav>
                                      </p:tavLst>
                                    </p:anim>
                                    <p:anim calcmode="lin" valueType="num">
                                      <p:cBhvr additive="base">
                                        <p:cTn id="28" dur="10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2899"/>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4699"/>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581149" y="230287"/>
            <a:ext cx="3004729" cy="461665"/>
          </a:xfrm>
          <a:prstGeom prst="rect">
            <a:avLst/>
          </a:prstGeom>
        </p:spPr>
        <p:txBody>
          <a:bodyPr wrap="square">
            <a:spAutoFit/>
          </a:bodyPr>
          <a:lstStyle/>
          <a:p>
            <a:pPr algn="r"/>
            <a:r>
              <a:rPr lang="zh-CN" altLang="en-US" sz="2400" b="1" dirty="0">
                <a:solidFill>
                  <a:srgbClr val="C00000"/>
                </a:solidFill>
                <a:cs typeface="+mn-ea"/>
                <a:sym typeface="+mn-lt"/>
              </a:rPr>
              <a:t>会议亮点、指明方向</a:t>
            </a:r>
            <a:endParaRPr lang="zh-CN" altLang="en-US" sz="2400" b="1" dirty="0">
              <a:solidFill>
                <a:srgbClr val="C00000"/>
              </a:solidFill>
              <a:cs typeface="+mn-ea"/>
              <a:sym typeface="+mn-lt"/>
            </a:endParaRPr>
          </a:p>
        </p:txBody>
      </p:sp>
      <p:sp>
        <p:nvSpPr>
          <p:cNvPr id="5" name="1"/>
          <p:cNvSpPr/>
          <p:nvPr/>
        </p:nvSpPr>
        <p:spPr>
          <a:xfrm>
            <a:off x="1002673" y="3153692"/>
            <a:ext cx="2870311" cy="2817433"/>
          </a:xfrm>
          <a:prstGeom prst="rect">
            <a:avLst/>
          </a:prstGeom>
          <a:solidFill>
            <a:srgbClr val="C00000"/>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noProof="0" dirty="0">
                <a:solidFill>
                  <a:prstClr val="white"/>
                </a:solidFill>
                <a:cs typeface="+mn-ea"/>
                <a:sym typeface="+mn-lt"/>
              </a:rPr>
              <a:t>六个要点</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6" name="任意多边形: 形状 3"/>
          <p:cNvSpPr/>
          <p:nvPr/>
        </p:nvSpPr>
        <p:spPr>
          <a:xfrm>
            <a:off x="3235320" y="1998508"/>
            <a:ext cx="1679580" cy="4326091"/>
          </a:xfrm>
          <a:custGeom>
            <a:avLst/>
            <a:gdLst>
              <a:gd name="connsiteX0" fmla="*/ 0 w 1765300"/>
              <a:gd name="connsiteY0" fmla="*/ 0 h 2984500"/>
              <a:gd name="connsiteX1" fmla="*/ 0 w 1765300"/>
              <a:gd name="connsiteY1" fmla="*/ 0 h 2984500"/>
              <a:gd name="connsiteX2" fmla="*/ 1765300 w 1765300"/>
              <a:gd name="connsiteY2" fmla="*/ 0 h 2984500"/>
              <a:gd name="connsiteX3" fmla="*/ 1765300 w 1765300"/>
              <a:gd name="connsiteY3" fmla="*/ 2984500 h 2984500"/>
            </a:gdLst>
            <a:ahLst/>
            <a:cxnLst>
              <a:cxn ang="0">
                <a:pos x="connsiteX0" y="connsiteY0"/>
              </a:cxn>
              <a:cxn ang="0">
                <a:pos x="connsiteX1" y="connsiteY1"/>
              </a:cxn>
              <a:cxn ang="0">
                <a:pos x="connsiteX2" y="connsiteY2"/>
              </a:cxn>
              <a:cxn ang="0">
                <a:pos x="connsiteX3" y="connsiteY3"/>
              </a:cxn>
            </a:cxnLst>
            <a:rect l="l" t="t" r="r" b="b"/>
            <a:pathLst>
              <a:path w="1765300" h="2984500">
                <a:moveTo>
                  <a:pt x="0" y="0"/>
                </a:moveTo>
                <a:lnTo>
                  <a:pt x="0" y="0"/>
                </a:lnTo>
                <a:lnTo>
                  <a:pt x="1765300" y="0"/>
                </a:lnTo>
                <a:lnTo>
                  <a:pt x="1765300" y="2984500"/>
                </a:lnTo>
              </a:path>
            </a:pathLst>
          </a:custGeom>
          <a:noFill/>
          <a:ln>
            <a:solidFill>
              <a:schemeClr val="tx1">
                <a:lumMod val="50000"/>
                <a:lumOff val="5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p:cNvSpPr>
            <a:spLocks noChangeAspect="1"/>
          </p:cNvSpPr>
          <p:nvPr/>
        </p:nvSpPr>
        <p:spPr>
          <a:xfrm>
            <a:off x="4623839" y="1701527"/>
            <a:ext cx="576000" cy="57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1</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椭圆 7"/>
          <p:cNvSpPr>
            <a:spLocks noChangeAspect="1"/>
          </p:cNvSpPr>
          <p:nvPr/>
        </p:nvSpPr>
        <p:spPr>
          <a:xfrm>
            <a:off x="4623839" y="4898177"/>
            <a:ext cx="576000" cy="57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5</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9" name="椭圆 8"/>
          <p:cNvSpPr>
            <a:spLocks noChangeAspect="1"/>
          </p:cNvSpPr>
          <p:nvPr/>
        </p:nvSpPr>
        <p:spPr>
          <a:xfrm>
            <a:off x="4623839" y="4099016"/>
            <a:ext cx="576000" cy="57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4</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0" name="椭圆 9"/>
          <p:cNvSpPr>
            <a:spLocks noChangeAspect="1"/>
          </p:cNvSpPr>
          <p:nvPr/>
        </p:nvSpPr>
        <p:spPr>
          <a:xfrm>
            <a:off x="4623839" y="3299853"/>
            <a:ext cx="576000" cy="57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3</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 name="椭圆 10"/>
          <p:cNvSpPr>
            <a:spLocks noChangeAspect="1"/>
          </p:cNvSpPr>
          <p:nvPr/>
        </p:nvSpPr>
        <p:spPr>
          <a:xfrm>
            <a:off x="4623839" y="2500690"/>
            <a:ext cx="576000" cy="57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2</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2" name="矩形 11"/>
          <p:cNvSpPr/>
          <p:nvPr/>
        </p:nvSpPr>
        <p:spPr>
          <a:xfrm>
            <a:off x="5416438" y="1701527"/>
            <a:ext cx="5003911" cy="576000"/>
          </a:xfrm>
          <a:prstGeom prst="rect">
            <a:avLst/>
          </a:prstGeom>
          <a:solidFill>
            <a:srgbClr val="9F0004"/>
          </a:solid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cs typeface="+mn-ea"/>
                <a:sym typeface="+mn-lt"/>
              </a:rPr>
              <a:t>要把理想信念教育作为首要任务</a:t>
            </a:r>
            <a:endParaRPr kumimoji="0" lang="zh-CN" altLang="en-US" sz="1400" b="0" i="0" u="none" strike="noStrike" kern="1200" cap="none" spc="0" normalizeH="0" baseline="0" noProof="0" dirty="0">
              <a:ln>
                <a:noFill/>
              </a:ln>
              <a:solidFill>
                <a:srgbClr val="FFFDF8"/>
              </a:solidFill>
              <a:effectLst/>
              <a:uLnTx/>
              <a:uFillTx/>
              <a:cs typeface="+mn-ea"/>
              <a:sym typeface="+mn-lt"/>
            </a:endParaRPr>
          </a:p>
        </p:txBody>
      </p:sp>
      <p:sp>
        <p:nvSpPr>
          <p:cNvPr id="13" name="矩形 12"/>
          <p:cNvSpPr/>
          <p:nvPr/>
        </p:nvSpPr>
        <p:spPr>
          <a:xfrm>
            <a:off x="5416439" y="2509262"/>
            <a:ext cx="5003910" cy="576000"/>
          </a:xfrm>
          <a:prstGeom prst="rect">
            <a:avLst/>
          </a:prstGeom>
          <a:solidFill>
            <a:srgbClr val="9F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cs typeface="+mn-ea"/>
                <a:sym typeface="+mn-lt"/>
              </a:rPr>
              <a:t>要着眼提升专业能力和专业精神、培养复合型领导干部</a:t>
            </a:r>
            <a:endParaRPr kumimoji="0" lang="zh-CN" altLang="zh-CN" sz="1400" b="0" i="0" u="none" strike="noStrike" kern="1200" cap="none" spc="0" normalizeH="0" baseline="0" noProof="0" dirty="0">
              <a:ln>
                <a:noFill/>
              </a:ln>
              <a:solidFill>
                <a:srgbClr val="FFFDF8"/>
              </a:solidFill>
              <a:effectLst/>
              <a:uLnTx/>
              <a:uFillTx/>
              <a:cs typeface="+mn-ea"/>
              <a:sym typeface="+mn-lt"/>
            </a:endParaRPr>
          </a:p>
        </p:txBody>
      </p:sp>
      <p:sp>
        <p:nvSpPr>
          <p:cNvPr id="14" name="矩形 13"/>
          <p:cNvSpPr/>
          <p:nvPr/>
        </p:nvSpPr>
        <p:spPr>
          <a:xfrm>
            <a:off x="5416439" y="3316997"/>
            <a:ext cx="5003910" cy="576000"/>
          </a:xfrm>
          <a:prstGeom prst="rect">
            <a:avLst/>
          </a:prstGeom>
          <a:solidFill>
            <a:srgbClr val="9F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cs typeface="+mn-ea"/>
                <a:sym typeface="+mn-lt"/>
              </a:rPr>
              <a:t>要在提高针对性和有效性上下功夫</a:t>
            </a:r>
            <a:endParaRPr kumimoji="0" lang="zh-CN" altLang="zh-CN" sz="1400" b="0" i="0" u="none" strike="noStrike" kern="1200" cap="none" spc="0" normalizeH="0" baseline="0" noProof="0" dirty="0">
              <a:ln>
                <a:noFill/>
              </a:ln>
              <a:solidFill>
                <a:srgbClr val="FFFDF8"/>
              </a:solidFill>
              <a:effectLst/>
              <a:uLnTx/>
              <a:uFillTx/>
              <a:cs typeface="+mn-ea"/>
              <a:sym typeface="+mn-lt"/>
            </a:endParaRPr>
          </a:p>
        </p:txBody>
      </p:sp>
      <p:sp>
        <p:nvSpPr>
          <p:cNvPr id="15" name="矩形 14"/>
          <p:cNvSpPr/>
          <p:nvPr/>
        </p:nvSpPr>
        <p:spPr>
          <a:xfrm>
            <a:off x="5416439" y="4124732"/>
            <a:ext cx="5003910" cy="576000"/>
          </a:xfrm>
          <a:prstGeom prst="rect">
            <a:avLst/>
          </a:prstGeom>
          <a:solidFill>
            <a:srgbClr val="9F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cs typeface="+mn-ea"/>
                <a:sym typeface="+mn-lt"/>
              </a:rPr>
              <a:t>要加强各级党校特别是基层党校建设</a:t>
            </a:r>
            <a:endParaRPr kumimoji="0" lang="zh-CN" altLang="zh-CN" sz="1400" b="0" i="0" u="none" strike="noStrike" kern="1200" cap="none" spc="0" normalizeH="0" baseline="0" noProof="0" dirty="0">
              <a:ln>
                <a:noFill/>
              </a:ln>
              <a:solidFill>
                <a:srgbClr val="FFFDF8"/>
              </a:solidFill>
              <a:effectLst/>
              <a:uLnTx/>
              <a:uFillTx/>
              <a:cs typeface="+mn-ea"/>
              <a:sym typeface="+mn-lt"/>
            </a:endParaRPr>
          </a:p>
        </p:txBody>
      </p:sp>
      <p:sp>
        <p:nvSpPr>
          <p:cNvPr id="16" name="矩形 15"/>
          <p:cNvSpPr/>
          <p:nvPr/>
        </p:nvSpPr>
        <p:spPr>
          <a:xfrm>
            <a:off x="5416439" y="4932468"/>
            <a:ext cx="5003910" cy="576000"/>
          </a:xfrm>
          <a:prstGeom prst="rect">
            <a:avLst/>
          </a:prstGeom>
          <a:solidFill>
            <a:srgbClr val="9F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400" dirty="0">
                <a:cs typeface="+mn-ea"/>
                <a:sym typeface="+mn-lt"/>
              </a:rPr>
              <a:t>要弘扬理论联系实际的优良学风</a:t>
            </a:r>
            <a:endParaRPr kumimoji="0" lang="zh-CN" altLang="zh-CN" sz="1400" b="0" i="0" u="none" strike="noStrike" kern="1200" cap="none" spc="0" normalizeH="0" baseline="0" noProof="0" dirty="0">
              <a:ln>
                <a:noFill/>
              </a:ln>
              <a:solidFill>
                <a:srgbClr val="FFFDF8"/>
              </a:solidFill>
              <a:effectLst/>
              <a:uLnTx/>
              <a:uFillTx/>
              <a:cs typeface="+mn-ea"/>
              <a:sym typeface="+mn-lt"/>
            </a:endParaRPr>
          </a:p>
        </p:txBody>
      </p:sp>
      <p:grpSp>
        <p:nvGrpSpPr>
          <p:cNvPr id="17" name="组合 16"/>
          <p:cNvGrpSpPr/>
          <p:nvPr/>
        </p:nvGrpSpPr>
        <p:grpSpPr>
          <a:xfrm>
            <a:off x="1278131" y="1011142"/>
            <a:ext cx="1957190" cy="1957190"/>
            <a:chOff x="2670629" y="1468342"/>
            <a:chExt cx="1957190" cy="1957190"/>
          </a:xfrm>
        </p:grpSpPr>
        <p:sp>
          <p:nvSpPr>
            <p:cNvPr id="18" name="椭圆 17"/>
            <p:cNvSpPr/>
            <p:nvPr/>
          </p:nvSpPr>
          <p:spPr>
            <a:xfrm>
              <a:off x="2670629" y="1468342"/>
              <a:ext cx="1957190" cy="1957190"/>
            </a:xfrm>
            <a:prstGeom prst="ellipse">
              <a:avLst/>
            </a:prstGeom>
            <a:solidFill>
              <a:srgbClr val="C00000"/>
            </a:solidFill>
            <a:ln w="12700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Freeform 5"/>
            <p:cNvSpPr/>
            <p:nvPr/>
          </p:nvSpPr>
          <p:spPr bwMode="auto">
            <a:xfrm>
              <a:off x="3222612" y="2029097"/>
              <a:ext cx="853224" cy="853224"/>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FFDF8"/>
            </a:soli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20" name="椭圆 19"/>
          <p:cNvSpPr>
            <a:spLocks noChangeAspect="1"/>
          </p:cNvSpPr>
          <p:nvPr/>
        </p:nvSpPr>
        <p:spPr>
          <a:xfrm>
            <a:off x="4623839" y="5697338"/>
            <a:ext cx="576000" cy="57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6</a:t>
            </a: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20"/>
          <p:cNvSpPr/>
          <p:nvPr/>
        </p:nvSpPr>
        <p:spPr>
          <a:xfrm>
            <a:off x="5416439" y="5697338"/>
            <a:ext cx="5003910" cy="576000"/>
          </a:xfrm>
          <a:prstGeom prst="rect">
            <a:avLst/>
          </a:prstGeom>
          <a:solidFill>
            <a:srgbClr val="9F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200" dirty="0">
                <a:cs typeface="+mn-ea"/>
                <a:sym typeface="+mn-lt"/>
              </a:rPr>
              <a:t>要坚持严以治校、严以治教、严以治学，敢抓敢管、严抓严管，使教育培训过程成为干部增强党性修养、提升品行作风的过程。</a:t>
            </a:r>
            <a:endParaRPr kumimoji="0" lang="zh-CN" altLang="zh-CN" sz="1200" b="0" i="0" u="none" strike="noStrike" kern="1200" cap="none" spc="0" normalizeH="0" baseline="0" noProof="0" dirty="0">
              <a:ln>
                <a:noFill/>
              </a:ln>
              <a:solidFill>
                <a:srgbClr val="FFFDF8"/>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899"/>
                            </p:stCondLst>
                            <p:childTnLst>
                              <p:par>
                                <p:cTn id="19" presetID="49" presetClass="entr" presetSubtype="0" decel="10000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360"/>
                                          </p:val>
                                        </p:tav>
                                        <p:tav tm="100000">
                                          <p:val>
                                            <p:fltVal val="0"/>
                                          </p:val>
                                        </p:tav>
                                      </p:tavLst>
                                    </p:anim>
                                    <p:animEffect transition="in" filter="fade">
                                      <p:cBhvr>
                                        <p:cTn id="24" dur="1000"/>
                                        <p:tgtEl>
                                          <p:spTgt spid="5"/>
                                        </p:tgtEl>
                                      </p:cBhvr>
                                    </p:animEffect>
                                  </p:childTnLst>
                                </p:cTn>
                              </p:par>
                            </p:childTnLst>
                          </p:cTn>
                        </p:par>
                        <p:par>
                          <p:cTn id="25" fill="hold">
                            <p:stCondLst>
                              <p:cond delay="2899"/>
                            </p:stCondLst>
                            <p:childTnLst>
                              <p:par>
                                <p:cTn id="26" presetID="49" presetClass="entr" presetSubtype="0" decel="10000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0" fill="hold"/>
                                        <p:tgtEl>
                                          <p:spTgt spid="17"/>
                                        </p:tgtEl>
                                        <p:attrNameLst>
                                          <p:attrName>ppt_w</p:attrName>
                                        </p:attrNameLst>
                                      </p:cBhvr>
                                      <p:tavLst>
                                        <p:tav tm="0">
                                          <p:val>
                                            <p:fltVal val="0"/>
                                          </p:val>
                                        </p:tav>
                                        <p:tav tm="100000">
                                          <p:val>
                                            <p:strVal val="#ppt_w"/>
                                          </p:val>
                                        </p:tav>
                                      </p:tavLst>
                                    </p:anim>
                                    <p:anim calcmode="lin" valueType="num">
                                      <p:cBhvr>
                                        <p:cTn id="29" dur="1000" fill="hold"/>
                                        <p:tgtEl>
                                          <p:spTgt spid="17"/>
                                        </p:tgtEl>
                                        <p:attrNameLst>
                                          <p:attrName>ppt_h</p:attrName>
                                        </p:attrNameLst>
                                      </p:cBhvr>
                                      <p:tavLst>
                                        <p:tav tm="0">
                                          <p:val>
                                            <p:fltVal val="0"/>
                                          </p:val>
                                        </p:tav>
                                        <p:tav tm="100000">
                                          <p:val>
                                            <p:strVal val="#ppt_h"/>
                                          </p:val>
                                        </p:tav>
                                      </p:tavLst>
                                    </p:anim>
                                    <p:anim calcmode="lin" valueType="num">
                                      <p:cBhvr>
                                        <p:cTn id="30" dur="1000" fill="hold"/>
                                        <p:tgtEl>
                                          <p:spTgt spid="17"/>
                                        </p:tgtEl>
                                        <p:attrNameLst>
                                          <p:attrName>style.rotation</p:attrName>
                                        </p:attrNameLst>
                                      </p:cBhvr>
                                      <p:tavLst>
                                        <p:tav tm="0">
                                          <p:val>
                                            <p:fltVal val="360"/>
                                          </p:val>
                                        </p:tav>
                                        <p:tav tm="100000">
                                          <p:val>
                                            <p:fltVal val="0"/>
                                          </p:val>
                                        </p:tav>
                                      </p:tavLst>
                                    </p:anim>
                                    <p:animEffect transition="in" filter="fade">
                                      <p:cBhvr>
                                        <p:cTn id="31" dur="1000"/>
                                        <p:tgtEl>
                                          <p:spTgt spid="17"/>
                                        </p:tgtEl>
                                      </p:cBhvr>
                                    </p:animEffect>
                                  </p:childTnLst>
                                </p:cTn>
                              </p:par>
                            </p:childTnLst>
                          </p:cTn>
                        </p:par>
                        <p:par>
                          <p:cTn id="32" fill="hold">
                            <p:stCondLst>
                              <p:cond delay="3899"/>
                            </p:stCondLst>
                            <p:childTnLst>
                              <p:par>
                                <p:cTn id="33" presetID="22" presetClass="entr" presetSubtype="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1000"/>
                                        <p:tgtEl>
                                          <p:spTgt spid="6"/>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000" fill="hold"/>
                                        <p:tgtEl>
                                          <p:spTgt spid="7"/>
                                        </p:tgtEl>
                                        <p:attrNameLst>
                                          <p:attrName>ppt_w</p:attrName>
                                        </p:attrNameLst>
                                      </p:cBhvr>
                                      <p:tavLst>
                                        <p:tav tm="0">
                                          <p:val>
                                            <p:fltVal val="0"/>
                                          </p:val>
                                        </p:tav>
                                        <p:tav tm="100000">
                                          <p:val>
                                            <p:strVal val="#ppt_w"/>
                                          </p:val>
                                        </p:tav>
                                      </p:tavLst>
                                    </p:anim>
                                    <p:anim calcmode="lin" valueType="num">
                                      <p:cBhvr>
                                        <p:cTn id="39" dur="1000" fill="hold"/>
                                        <p:tgtEl>
                                          <p:spTgt spid="7"/>
                                        </p:tgtEl>
                                        <p:attrNameLst>
                                          <p:attrName>ppt_h</p:attrName>
                                        </p:attrNameLst>
                                      </p:cBhvr>
                                      <p:tavLst>
                                        <p:tav tm="0">
                                          <p:val>
                                            <p:fltVal val="0"/>
                                          </p:val>
                                        </p:tav>
                                        <p:tav tm="100000">
                                          <p:val>
                                            <p:strVal val="#ppt_h"/>
                                          </p:val>
                                        </p:tav>
                                      </p:tavLst>
                                    </p:anim>
                                    <p:anim calcmode="lin" valueType="num">
                                      <p:cBhvr>
                                        <p:cTn id="40" dur="1000" fill="hold"/>
                                        <p:tgtEl>
                                          <p:spTgt spid="7"/>
                                        </p:tgtEl>
                                        <p:attrNameLst>
                                          <p:attrName>style.rotation</p:attrName>
                                        </p:attrNameLst>
                                      </p:cBhvr>
                                      <p:tavLst>
                                        <p:tav tm="0">
                                          <p:val>
                                            <p:fltVal val="360"/>
                                          </p:val>
                                        </p:tav>
                                        <p:tav tm="100000">
                                          <p:val>
                                            <p:fltVal val="0"/>
                                          </p:val>
                                        </p:tav>
                                      </p:tavLst>
                                    </p:anim>
                                    <p:animEffect transition="in" filter="fade">
                                      <p:cBhvr>
                                        <p:cTn id="41" dur="1000"/>
                                        <p:tgtEl>
                                          <p:spTgt spid="7"/>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1000" fill="hold"/>
                                        <p:tgtEl>
                                          <p:spTgt spid="11"/>
                                        </p:tgtEl>
                                        <p:attrNameLst>
                                          <p:attrName>ppt_w</p:attrName>
                                        </p:attrNameLst>
                                      </p:cBhvr>
                                      <p:tavLst>
                                        <p:tav tm="0">
                                          <p:val>
                                            <p:fltVal val="0"/>
                                          </p:val>
                                        </p:tav>
                                        <p:tav tm="100000">
                                          <p:val>
                                            <p:strVal val="#ppt_w"/>
                                          </p:val>
                                        </p:tav>
                                      </p:tavLst>
                                    </p:anim>
                                    <p:anim calcmode="lin" valueType="num">
                                      <p:cBhvr>
                                        <p:cTn id="45" dur="1000" fill="hold"/>
                                        <p:tgtEl>
                                          <p:spTgt spid="11"/>
                                        </p:tgtEl>
                                        <p:attrNameLst>
                                          <p:attrName>ppt_h</p:attrName>
                                        </p:attrNameLst>
                                      </p:cBhvr>
                                      <p:tavLst>
                                        <p:tav tm="0">
                                          <p:val>
                                            <p:fltVal val="0"/>
                                          </p:val>
                                        </p:tav>
                                        <p:tav tm="100000">
                                          <p:val>
                                            <p:strVal val="#ppt_h"/>
                                          </p:val>
                                        </p:tav>
                                      </p:tavLst>
                                    </p:anim>
                                    <p:anim calcmode="lin" valueType="num">
                                      <p:cBhvr>
                                        <p:cTn id="46" dur="1000" fill="hold"/>
                                        <p:tgtEl>
                                          <p:spTgt spid="11"/>
                                        </p:tgtEl>
                                        <p:attrNameLst>
                                          <p:attrName>style.rotation</p:attrName>
                                        </p:attrNameLst>
                                      </p:cBhvr>
                                      <p:tavLst>
                                        <p:tav tm="0">
                                          <p:val>
                                            <p:fltVal val="360"/>
                                          </p:val>
                                        </p:tav>
                                        <p:tav tm="100000">
                                          <p:val>
                                            <p:fltVal val="0"/>
                                          </p:val>
                                        </p:tav>
                                      </p:tavLst>
                                    </p:anim>
                                    <p:animEffect transition="in" filter="fade">
                                      <p:cBhvr>
                                        <p:cTn id="47" dur="1000"/>
                                        <p:tgtEl>
                                          <p:spTgt spid="11"/>
                                        </p:tgtEl>
                                      </p:cBhvr>
                                    </p:animEffect>
                                  </p:childTnLst>
                                </p:cTn>
                              </p:par>
                              <p:par>
                                <p:cTn id="48" presetID="49" presetClass="entr" presetSubtype="0" decel="10000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1000" fill="hold"/>
                                        <p:tgtEl>
                                          <p:spTgt spid="10"/>
                                        </p:tgtEl>
                                        <p:attrNameLst>
                                          <p:attrName>ppt_w</p:attrName>
                                        </p:attrNameLst>
                                      </p:cBhvr>
                                      <p:tavLst>
                                        <p:tav tm="0">
                                          <p:val>
                                            <p:fltVal val="0"/>
                                          </p:val>
                                        </p:tav>
                                        <p:tav tm="100000">
                                          <p:val>
                                            <p:strVal val="#ppt_w"/>
                                          </p:val>
                                        </p:tav>
                                      </p:tavLst>
                                    </p:anim>
                                    <p:anim calcmode="lin" valueType="num">
                                      <p:cBhvr>
                                        <p:cTn id="51" dur="1000" fill="hold"/>
                                        <p:tgtEl>
                                          <p:spTgt spid="10"/>
                                        </p:tgtEl>
                                        <p:attrNameLst>
                                          <p:attrName>ppt_h</p:attrName>
                                        </p:attrNameLst>
                                      </p:cBhvr>
                                      <p:tavLst>
                                        <p:tav tm="0">
                                          <p:val>
                                            <p:fltVal val="0"/>
                                          </p:val>
                                        </p:tav>
                                        <p:tav tm="100000">
                                          <p:val>
                                            <p:strVal val="#ppt_h"/>
                                          </p:val>
                                        </p:tav>
                                      </p:tavLst>
                                    </p:anim>
                                    <p:anim calcmode="lin" valueType="num">
                                      <p:cBhvr>
                                        <p:cTn id="52" dur="1000" fill="hold"/>
                                        <p:tgtEl>
                                          <p:spTgt spid="10"/>
                                        </p:tgtEl>
                                        <p:attrNameLst>
                                          <p:attrName>style.rotation</p:attrName>
                                        </p:attrNameLst>
                                      </p:cBhvr>
                                      <p:tavLst>
                                        <p:tav tm="0">
                                          <p:val>
                                            <p:fltVal val="360"/>
                                          </p:val>
                                        </p:tav>
                                        <p:tav tm="100000">
                                          <p:val>
                                            <p:fltVal val="0"/>
                                          </p:val>
                                        </p:tav>
                                      </p:tavLst>
                                    </p:anim>
                                    <p:animEffect transition="in" filter="fade">
                                      <p:cBhvr>
                                        <p:cTn id="53" dur="1000"/>
                                        <p:tgtEl>
                                          <p:spTgt spid="10"/>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1000" fill="hold"/>
                                        <p:tgtEl>
                                          <p:spTgt spid="9"/>
                                        </p:tgtEl>
                                        <p:attrNameLst>
                                          <p:attrName>ppt_w</p:attrName>
                                        </p:attrNameLst>
                                      </p:cBhvr>
                                      <p:tavLst>
                                        <p:tav tm="0">
                                          <p:val>
                                            <p:fltVal val="0"/>
                                          </p:val>
                                        </p:tav>
                                        <p:tav tm="100000">
                                          <p:val>
                                            <p:strVal val="#ppt_w"/>
                                          </p:val>
                                        </p:tav>
                                      </p:tavLst>
                                    </p:anim>
                                    <p:anim calcmode="lin" valueType="num">
                                      <p:cBhvr>
                                        <p:cTn id="57" dur="1000" fill="hold"/>
                                        <p:tgtEl>
                                          <p:spTgt spid="9"/>
                                        </p:tgtEl>
                                        <p:attrNameLst>
                                          <p:attrName>ppt_h</p:attrName>
                                        </p:attrNameLst>
                                      </p:cBhvr>
                                      <p:tavLst>
                                        <p:tav tm="0">
                                          <p:val>
                                            <p:fltVal val="0"/>
                                          </p:val>
                                        </p:tav>
                                        <p:tav tm="100000">
                                          <p:val>
                                            <p:strVal val="#ppt_h"/>
                                          </p:val>
                                        </p:tav>
                                      </p:tavLst>
                                    </p:anim>
                                    <p:anim calcmode="lin" valueType="num">
                                      <p:cBhvr>
                                        <p:cTn id="58" dur="1000" fill="hold"/>
                                        <p:tgtEl>
                                          <p:spTgt spid="9"/>
                                        </p:tgtEl>
                                        <p:attrNameLst>
                                          <p:attrName>style.rotation</p:attrName>
                                        </p:attrNameLst>
                                      </p:cBhvr>
                                      <p:tavLst>
                                        <p:tav tm="0">
                                          <p:val>
                                            <p:fltVal val="360"/>
                                          </p:val>
                                        </p:tav>
                                        <p:tav tm="100000">
                                          <p:val>
                                            <p:fltVal val="0"/>
                                          </p:val>
                                        </p:tav>
                                      </p:tavLst>
                                    </p:anim>
                                    <p:animEffect transition="in" filter="fade">
                                      <p:cBhvr>
                                        <p:cTn id="59" dur="1000"/>
                                        <p:tgtEl>
                                          <p:spTgt spid="9"/>
                                        </p:tgtEl>
                                      </p:cBhvr>
                                    </p:animEffect>
                                  </p:childTnLst>
                                </p:cTn>
                              </p:par>
                              <p:par>
                                <p:cTn id="60" presetID="49" presetClass="entr" presetSubtype="0" decel="10000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 calcmode="lin" valueType="num">
                                      <p:cBhvr>
                                        <p:cTn id="62" dur="1000" fill="hold"/>
                                        <p:tgtEl>
                                          <p:spTgt spid="8"/>
                                        </p:tgtEl>
                                        <p:attrNameLst>
                                          <p:attrName>ppt_w</p:attrName>
                                        </p:attrNameLst>
                                      </p:cBhvr>
                                      <p:tavLst>
                                        <p:tav tm="0">
                                          <p:val>
                                            <p:fltVal val="0"/>
                                          </p:val>
                                        </p:tav>
                                        <p:tav tm="100000">
                                          <p:val>
                                            <p:strVal val="#ppt_w"/>
                                          </p:val>
                                        </p:tav>
                                      </p:tavLst>
                                    </p:anim>
                                    <p:anim calcmode="lin" valueType="num">
                                      <p:cBhvr>
                                        <p:cTn id="63" dur="1000" fill="hold"/>
                                        <p:tgtEl>
                                          <p:spTgt spid="8"/>
                                        </p:tgtEl>
                                        <p:attrNameLst>
                                          <p:attrName>ppt_h</p:attrName>
                                        </p:attrNameLst>
                                      </p:cBhvr>
                                      <p:tavLst>
                                        <p:tav tm="0">
                                          <p:val>
                                            <p:fltVal val="0"/>
                                          </p:val>
                                        </p:tav>
                                        <p:tav tm="100000">
                                          <p:val>
                                            <p:strVal val="#ppt_h"/>
                                          </p:val>
                                        </p:tav>
                                      </p:tavLst>
                                    </p:anim>
                                    <p:anim calcmode="lin" valueType="num">
                                      <p:cBhvr>
                                        <p:cTn id="64" dur="1000" fill="hold"/>
                                        <p:tgtEl>
                                          <p:spTgt spid="8"/>
                                        </p:tgtEl>
                                        <p:attrNameLst>
                                          <p:attrName>style.rotation</p:attrName>
                                        </p:attrNameLst>
                                      </p:cBhvr>
                                      <p:tavLst>
                                        <p:tav tm="0">
                                          <p:val>
                                            <p:fltVal val="360"/>
                                          </p:val>
                                        </p:tav>
                                        <p:tav tm="100000">
                                          <p:val>
                                            <p:fltVal val="0"/>
                                          </p:val>
                                        </p:tav>
                                      </p:tavLst>
                                    </p:anim>
                                    <p:animEffect transition="in" filter="fade">
                                      <p:cBhvr>
                                        <p:cTn id="65" dur="1000"/>
                                        <p:tgtEl>
                                          <p:spTgt spid="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1000"/>
                                        <p:tgtEl>
                                          <p:spTgt spid="1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1000"/>
                                        <p:tgtEl>
                                          <p:spTgt spid="1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1000"/>
                                        <p:tgtEl>
                                          <p:spTgt spid="1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1000"/>
                                        <p:tgtEl>
                                          <p:spTgt spid="1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1000"/>
                                        <p:tgtEl>
                                          <p:spTgt spid="16"/>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1000" fill="hold"/>
                                        <p:tgtEl>
                                          <p:spTgt spid="20"/>
                                        </p:tgtEl>
                                        <p:attrNameLst>
                                          <p:attrName>ppt_w</p:attrName>
                                        </p:attrNameLst>
                                      </p:cBhvr>
                                      <p:tavLst>
                                        <p:tav tm="0">
                                          <p:val>
                                            <p:fltVal val="0"/>
                                          </p:val>
                                        </p:tav>
                                        <p:tav tm="100000">
                                          <p:val>
                                            <p:strVal val="#ppt_w"/>
                                          </p:val>
                                        </p:tav>
                                      </p:tavLst>
                                    </p:anim>
                                    <p:anim calcmode="lin" valueType="num">
                                      <p:cBhvr>
                                        <p:cTn id="84" dur="1000" fill="hold"/>
                                        <p:tgtEl>
                                          <p:spTgt spid="20"/>
                                        </p:tgtEl>
                                        <p:attrNameLst>
                                          <p:attrName>ppt_h</p:attrName>
                                        </p:attrNameLst>
                                      </p:cBhvr>
                                      <p:tavLst>
                                        <p:tav tm="0">
                                          <p:val>
                                            <p:fltVal val="0"/>
                                          </p:val>
                                        </p:tav>
                                        <p:tav tm="100000">
                                          <p:val>
                                            <p:strVal val="#ppt_h"/>
                                          </p:val>
                                        </p:tav>
                                      </p:tavLst>
                                    </p:anim>
                                    <p:anim calcmode="lin" valueType="num">
                                      <p:cBhvr>
                                        <p:cTn id="85" dur="1000" fill="hold"/>
                                        <p:tgtEl>
                                          <p:spTgt spid="20"/>
                                        </p:tgtEl>
                                        <p:attrNameLst>
                                          <p:attrName>style.rotation</p:attrName>
                                        </p:attrNameLst>
                                      </p:cBhvr>
                                      <p:tavLst>
                                        <p:tav tm="0">
                                          <p:val>
                                            <p:fltVal val="360"/>
                                          </p:val>
                                        </p:tav>
                                        <p:tav tm="100000">
                                          <p:val>
                                            <p:fltVal val="0"/>
                                          </p:val>
                                        </p:tav>
                                      </p:tavLst>
                                    </p:anim>
                                    <p:animEffect transition="in" filter="fade">
                                      <p:cBhvr>
                                        <p:cTn id="86" dur="1000"/>
                                        <p:tgtEl>
                                          <p:spTgt spid="2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left)">
                                      <p:cBhvr>
                                        <p:cTn id="8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20" grpId="0" bldLvl="0" animBg="1"/>
      <p:bldP spid="2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581149" y="230287"/>
            <a:ext cx="3004729" cy="461665"/>
          </a:xfrm>
          <a:prstGeom prst="rect">
            <a:avLst/>
          </a:prstGeom>
        </p:spPr>
        <p:txBody>
          <a:bodyPr wrap="square">
            <a:spAutoFit/>
          </a:bodyPr>
          <a:lstStyle/>
          <a:p>
            <a:pPr algn="r"/>
            <a:r>
              <a:rPr lang="zh-CN" altLang="en-US" sz="2400" b="1" dirty="0">
                <a:solidFill>
                  <a:srgbClr val="C00000"/>
                </a:solidFill>
                <a:cs typeface="+mn-ea"/>
                <a:sym typeface="+mn-lt"/>
              </a:rPr>
              <a:t>会议亮点、指明方向</a:t>
            </a:r>
            <a:endParaRPr lang="zh-CN" altLang="en-US" sz="2400" b="1" dirty="0">
              <a:solidFill>
                <a:srgbClr val="C00000"/>
              </a:solidFill>
              <a:cs typeface="+mn-ea"/>
              <a:sym typeface="+mn-lt"/>
            </a:endParaRPr>
          </a:p>
        </p:txBody>
      </p:sp>
      <p:sp>
        <p:nvSpPr>
          <p:cNvPr id="5" name="矩形 4"/>
          <p:cNvSpPr/>
          <p:nvPr/>
        </p:nvSpPr>
        <p:spPr>
          <a:xfrm>
            <a:off x="868520" y="1562413"/>
            <a:ext cx="2477900" cy="4504233"/>
          </a:xfrm>
          <a:prstGeom prst="rect">
            <a:avLst/>
          </a:prstGeom>
          <a:blipFill>
            <a:blip r:embed="rId2"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330" y="2305579"/>
            <a:ext cx="2310890" cy="2310890"/>
          </a:xfrm>
          <a:prstGeom prst="rect">
            <a:avLst/>
          </a:prstGeom>
        </p:spPr>
      </p:pic>
      <p:sp>
        <p:nvSpPr>
          <p:cNvPr id="9" name="矩形 8"/>
          <p:cNvSpPr/>
          <p:nvPr/>
        </p:nvSpPr>
        <p:spPr>
          <a:xfrm>
            <a:off x="6367585" y="2022717"/>
            <a:ext cx="5163963" cy="738664"/>
          </a:xfrm>
          <a:prstGeom prst="rect">
            <a:avLst/>
          </a:prstGeom>
        </p:spPr>
        <p:txBody>
          <a:bodyPr wrap="square">
            <a:spAutoFit/>
          </a:bodyPr>
          <a:lstStyle/>
          <a:p>
            <a:pPr algn="just"/>
            <a:r>
              <a:rPr lang="zh-CN" altLang="en-US" sz="1400" dirty="0">
                <a:solidFill>
                  <a:schemeClr val="tx1">
                    <a:lumMod val="75000"/>
                    <a:lumOff val="25000"/>
                  </a:schemeClr>
                </a:solidFill>
                <a:cs typeface="+mn-ea"/>
                <a:sym typeface="+mn-lt"/>
              </a:rPr>
              <a:t>为新时代党支部建设提供了基本遵循，对加强党的组织体系建设，全面提升党支部组织力、强化党支部政治功能，巩固党长期执政的组织基础，意义十分重要。</a:t>
            </a:r>
            <a:endParaRPr lang="zh-CN" altLang="en-US" sz="1400" dirty="0">
              <a:solidFill>
                <a:schemeClr val="tx1">
                  <a:lumMod val="75000"/>
                  <a:lumOff val="25000"/>
                </a:schemeClr>
              </a:solidFill>
              <a:cs typeface="+mn-ea"/>
              <a:sym typeface="+mn-lt"/>
            </a:endParaRPr>
          </a:p>
        </p:txBody>
      </p:sp>
      <p:sp>
        <p:nvSpPr>
          <p:cNvPr id="10" name="矩形 9"/>
          <p:cNvSpPr/>
          <p:nvPr/>
        </p:nvSpPr>
        <p:spPr>
          <a:xfrm>
            <a:off x="6384407" y="3397554"/>
            <a:ext cx="5147141" cy="738664"/>
          </a:xfrm>
          <a:prstGeom prst="rect">
            <a:avLst/>
          </a:prstGeom>
        </p:spPr>
        <p:txBody>
          <a:bodyPr wrap="square">
            <a:spAutoFit/>
          </a:bodyPr>
          <a:lstStyle/>
          <a:p>
            <a:pPr algn="just"/>
            <a:r>
              <a:rPr lang="zh-CN" altLang="en-US" sz="1400" dirty="0">
                <a:solidFill>
                  <a:schemeClr val="tx1">
                    <a:lumMod val="75000"/>
                    <a:lumOff val="25000"/>
                  </a:schemeClr>
                </a:solidFill>
                <a:cs typeface="+mn-ea"/>
                <a:sym typeface="+mn-lt"/>
              </a:rPr>
              <a:t>党委（党组）书记要亲力亲为，深入支部抓支部，加强党支部标准化、规范化建设。要把抓好党支部作为检验党建工作成效的基本标准，考核评价党建工作。</a:t>
            </a:r>
            <a:endParaRPr lang="zh-CN" altLang="en-US" sz="1400" dirty="0">
              <a:solidFill>
                <a:schemeClr val="tx1">
                  <a:lumMod val="75000"/>
                  <a:lumOff val="25000"/>
                </a:schemeClr>
              </a:solidFill>
              <a:cs typeface="+mn-ea"/>
              <a:sym typeface="+mn-lt"/>
            </a:endParaRPr>
          </a:p>
        </p:txBody>
      </p:sp>
      <p:sp>
        <p:nvSpPr>
          <p:cNvPr id="11" name="矩形 10"/>
          <p:cNvSpPr/>
          <p:nvPr/>
        </p:nvSpPr>
        <p:spPr>
          <a:xfrm>
            <a:off x="6384407" y="4749498"/>
            <a:ext cx="5147141" cy="1169551"/>
          </a:xfrm>
          <a:prstGeom prst="rect">
            <a:avLst/>
          </a:prstGeom>
        </p:spPr>
        <p:txBody>
          <a:bodyPr wrap="square">
            <a:spAutoFit/>
          </a:bodyPr>
          <a:lstStyle/>
          <a:p>
            <a:pPr algn="just"/>
            <a:r>
              <a:rPr lang="zh-CN" altLang="en-US" sz="1400" dirty="0">
                <a:solidFill>
                  <a:schemeClr val="tx1">
                    <a:lumMod val="75000"/>
                    <a:lumOff val="25000"/>
                  </a:schemeClr>
                </a:solidFill>
                <a:cs typeface="+mn-ea"/>
                <a:sym typeface="+mn-lt"/>
              </a:rPr>
              <a:t>要抓好《条例》的宣传解读和学习培训，使各级党组织和广大党员深入领会《条例》精神，全面掌握《条例》内容，增强贯彻执行《条例》的思想自觉和行动自觉。要加强对党员领导干部的培训，提高抓好党支部工作、推动党支部建设的本领。要加强督促落实，确保《条例》各项规定要求落到实处。</a:t>
            </a:r>
            <a:endParaRPr lang="zh-CN" altLang="en-US" sz="1400" dirty="0">
              <a:solidFill>
                <a:schemeClr val="tx1">
                  <a:lumMod val="75000"/>
                  <a:lumOff val="25000"/>
                </a:schemeClr>
              </a:solidFill>
              <a:cs typeface="+mn-ea"/>
              <a:sym typeface="+mn-lt"/>
            </a:endParaRPr>
          </a:p>
        </p:txBody>
      </p:sp>
      <p:sp>
        <p:nvSpPr>
          <p:cNvPr id="12" name="1"/>
          <p:cNvSpPr/>
          <p:nvPr/>
        </p:nvSpPr>
        <p:spPr>
          <a:xfrm>
            <a:off x="3625774" y="1994014"/>
            <a:ext cx="2502398" cy="767367"/>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lnSpcReduction="10000"/>
          </a:bodyPr>
          <a:lstStyle/>
          <a:p>
            <a:pPr lvl="0" algn="ctr">
              <a:defRPr/>
            </a:pPr>
            <a:endParaRPr lang="en-US" altLang="zh-CN" sz="2000" dirty="0">
              <a:solidFill>
                <a:prstClr val="white"/>
              </a:solidFill>
              <a:cs typeface="+mn-ea"/>
              <a:sym typeface="+mn-lt"/>
            </a:endParaRPr>
          </a:p>
          <a:p>
            <a:pPr lvl="0" algn="ctr">
              <a:defRPr/>
            </a:pPr>
            <a:r>
              <a:rPr lang="zh-CN" altLang="en-US" sz="1600" dirty="0">
                <a:solidFill>
                  <a:prstClr val="white"/>
                </a:solidFill>
                <a:cs typeface="+mn-ea"/>
                <a:sym typeface="+mn-lt"/>
              </a:rPr>
              <a:t>是推动全面从严治</a:t>
            </a:r>
            <a:endParaRPr lang="en-US" altLang="zh-CN" sz="1600" dirty="0">
              <a:solidFill>
                <a:prstClr val="white"/>
              </a:solidFill>
              <a:cs typeface="+mn-ea"/>
              <a:sym typeface="+mn-lt"/>
            </a:endParaRPr>
          </a:p>
          <a:p>
            <a:pPr lvl="0" algn="ctr">
              <a:defRPr/>
            </a:pPr>
            <a:r>
              <a:rPr lang="zh-CN" altLang="en-US" sz="1600" dirty="0">
                <a:solidFill>
                  <a:prstClr val="white"/>
                </a:solidFill>
                <a:cs typeface="+mn-ea"/>
                <a:sym typeface="+mn-lt"/>
              </a:rPr>
              <a:t>党向基层延伸的重要举措</a:t>
            </a:r>
            <a:endParaRPr lang="zh-CN" altLang="en-US" sz="1600" dirty="0">
              <a:solidFill>
                <a:prstClr val="white"/>
              </a:solidFill>
              <a:cs typeface="+mn-ea"/>
              <a:sym typeface="+mn-lt"/>
            </a:endParaRPr>
          </a:p>
          <a:p>
            <a:pPr lvl="0" algn="ctr">
              <a:defRPr/>
            </a:pPr>
            <a:endParaRPr kumimoji="0" lang="zh-CN" altLang="en-US" sz="2000" i="0" u="none" strike="noStrike" kern="1200" cap="none" spc="0" normalizeH="0" baseline="0" noProof="0" dirty="0">
              <a:ln>
                <a:noFill/>
              </a:ln>
              <a:solidFill>
                <a:prstClr val="white"/>
              </a:solidFill>
              <a:effectLst/>
              <a:uLnTx/>
              <a:uFillTx/>
              <a:cs typeface="+mn-ea"/>
              <a:sym typeface="+mn-lt"/>
            </a:endParaRPr>
          </a:p>
        </p:txBody>
      </p:sp>
      <p:sp>
        <p:nvSpPr>
          <p:cNvPr id="20" name="1"/>
          <p:cNvSpPr/>
          <p:nvPr/>
        </p:nvSpPr>
        <p:spPr>
          <a:xfrm>
            <a:off x="3670070" y="3383203"/>
            <a:ext cx="2458102" cy="767367"/>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lvl="0" algn="ctr">
              <a:defRPr/>
            </a:pPr>
            <a:endParaRPr kumimoji="0" lang="zh-CN" altLang="en-US" sz="2000" b="1" i="0" u="none" strike="noStrike" kern="1200" cap="none" spc="0" normalizeH="0" baseline="0" noProof="0" dirty="0">
              <a:ln>
                <a:noFill/>
              </a:ln>
              <a:solidFill>
                <a:prstClr val="white"/>
              </a:solidFill>
              <a:effectLst/>
              <a:uLnTx/>
              <a:uFillTx/>
              <a:cs typeface="+mn-ea"/>
              <a:sym typeface="+mn-lt"/>
            </a:endParaRPr>
          </a:p>
        </p:txBody>
      </p:sp>
      <p:grpSp>
        <p:nvGrpSpPr>
          <p:cNvPr id="31" name="组合 30"/>
          <p:cNvGrpSpPr/>
          <p:nvPr/>
        </p:nvGrpSpPr>
        <p:grpSpPr>
          <a:xfrm>
            <a:off x="3654011" y="4841553"/>
            <a:ext cx="2578598" cy="767367"/>
            <a:chOff x="3111750" y="4246129"/>
            <a:chExt cx="2578598" cy="767367"/>
          </a:xfrm>
        </p:grpSpPr>
        <p:sp>
          <p:nvSpPr>
            <p:cNvPr id="21" name="1"/>
            <p:cNvSpPr/>
            <p:nvPr/>
          </p:nvSpPr>
          <p:spPr>
            <a:xfrm>
              <a:off x="3127809" y="4246129"/>
              <a:ext cx="2502398" cy="767367"/>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lvl="0" algn="ctr">
                <a:defRPr/>
              </a:pPr>
              <a:endParaRPr lang="en-US" altLang="zh-CN" sz="2000" dirty="0">
                <a:solidFill>
                  <a:prstClr val="white"/>
                </a:solidFill>
                <a:cs typeface="+mn-ea"/>
                <a:sym typeface="+mn-lt"/>
              </a:endParaRPr>
            </a:p>
            <a:p>
              <a:pPr lvl="0" algn="ctr">
                <a:defRPr/>
              </a:pPr>
              <a:endParaRPr kumimoji="0" lang="zh-CN" altLang="en-US" sz="2000" i="0" u="none" strike="noStrike" kern="1200" cap="none" spc="0" normalizeH="0" baseline="0" noProof="0" dirty="0">
                <a:ln>
                  <a:noFill/>
                </a:ln>
                <a:solidFill>
                  <a:prstClr val="white"/>
                </a:solidFill>
                <a:effectLst/>
                <a:uLnTx/>
                <a:uFillTx/>
                <a:cs typeface="+mn-ea"/>
                <a:sym typeface="+mn-lt"/>
              </a:endParaRPr>
            </a:p>
          </p:txBody>
        </p:sp>
        <p:sp>
          <p:nvSpPr>
            <p:cNvPr id="29" name="矩形 28"/>
            <p:cNvSpPr/>
            <p:nvPr/>
          </p:nvSpPr>
          <p:spPr>
            <a:xfrm>
              <a:off x="3111750" y="4368202"/>
              <a:ext cx="2578598" cy="523220"/>
            </a:xfrm>
            <a:prstGeom prst="rect">
              <a:avLst/>
            </a:prstGeom>
            <a:ln>
              <a:noFill/>
            </a:ln>
          </p:spPr>
          <p:txBody>
            <a:bodyPr wrap="square">
              <a:spAutoFit/>
            </a:bodyPr>
            <a:lstStyle/>
            <a:p>
              <a:pPr lvl="0" algn="ctr">
                <a:defRPr/>
              </a:pPr>
              <a:r>
                <a:rPr lang="zh-CN" altLang="en-US" sz="1400" dirty="0">
                  <a:solidFill>
                    <a:prstClr val="white"/>
                  </a:solidFill>
                  <a:cs typeface="+mn-ea"/>
                  <a:sym typeface="+mn-lt"/>
                </a:rPr>
                <a:t>各级党委（党组）要加强对</a:t>
              </a:r>
              <a:r>
                <a:rPr lang="en-US" altLang="zh-CN" sz="1400" dirty="0">
                  <a:solidFill>
                    <a:prstClr val="white"/>
                  </a:solidFill>
                  <a:cs typeface="+mn-ea"/>
                  <a:sym typeface="+mn-lt"/>
                </a:rPr>
                <a:t>《</a:t>
              </a:r>
              <a:r>
                <a:rPr lang="zh-CN" altLang="en-US" sz="1400" dirty="0">
                  <a:solidFill>
                    <a:prstClr val="white"/>
                  </a:solidFill>
                  <a:cs typeface="+mn-ea"/>
                  <a:sym typeface="+mn-lt"/>
                </a:rPr>
                <a:t>条例</a:t>
              </a:r>
              <a:r>
                <a:rPr lang="en-US" altLang="zh-CN" sz="1400" dirty="0">
                  <a:solidFill>
                    <a:prstClr val="white"/>
                  </a:solidFill>
                  <a:cs typeface="+mn-ea"/>
                  <a:sym typeface="+mn-lt"/>
                </a:rPr>
                <a:t>》</a:t>
              </a:r>
              <a:r>
                <a:rPr lang="zh-CN" altLang="en-US" sz="1400" dirty="0">
                  <a:solidFill>
                    <a:prstClr val="white"/>
                  </a:solidFill>
                  <a:cs typeface="+mn-ea"/>
                  <a:sym typeface="+mn-lt"/>
                </a:rPr>
                <a:t>实施的组织领导</a:t>
              </a:r>
              <a:endParaRPr lang="zh-CN" altLang="en-US" dirty="0">
                <a:solidFill>
                  <a:prstClr val="white"/>
                </a:solidFill>
                <a:cs typeface="+mn-ea"/>
                <a:sym typeface="+mn-lt"/>
              </a:endParaRPr>
            </a:p>
          </p:txBody>
        </p:sp>
      </p:grpSp>
      <p:sp>
        <p:nvSpPr>
          <p:cNvPr id="30" name="矩形 29"/>
          <p:cNvSpPr/>
          <p:nvPr/>
        </p:nvSpPr>
        <p:spPr>
          <a:xfrm>
            <a:off x="3812481" y="3484739"/>
            <a:ext cx="2261658" cy="584775"/>
          </a:xfrm>
          <a:prstGeom prst="rect">
            <a:avLst/>
          </a:prstGeom>
        </p:spPr>
        <p:txBody>
          <a:bodyPr wrap="square">
            <a:spAutoFit/>
          </a:bodyPr>
          <a:lstStyle/>
          <a:p>
            <a:r>
              <a:rPr lang="zh-CN" altLang="en-US" sz="1600" dirty="0">
                <a:solidFill>
                  <a:schemeClr val="bg1"/>
                </a:solidFill>
                <a:cs typeface="+mn-ea"/>
                <a:sym typeface="+mn-lt"/>
              </a:rPr>
              <a:t>要把抓好党支部作为组织体系建设的基本内容</a:t>
            </a:r>
            <a:endParaRPr lang="zh-CN" altLang="en-US" sz="1600"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899"/>
                            </p:stCondLst>
                            <p:childTnLst>
                              <p:par>
                                <p:cTn id="19" presetID="2" presetClass="entr" presetSubtype="1"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ppt_x"/>
                                          </p:val>
                                        </p:tav>
                                        <p:tav tm="100000">
                                          <p:val>
                                            <p:strVal val="#ppt_x"/>
                                          </p:val>
                                        </p:tav>
                                      </p:tavLst>
                                    </p:anim>
                                    <p:anim calcmode="lin" valueType="num">
                                      <p:cBhvr additive="base">
                                        <p:cTn id="22" dur="1000" fill="hold"/>
                                        <p:tgtEl>
                                          <p:spTgt spid="5"/>
                                        </p:tgtEl>
                                        <p:attrNameLst>
                                          <p:attrName>ppt_y</p:attrName>
                                        </p:attrNameLst>
                                      </p:cBhvr>
                                      <p:tavLst>
                                        <p:tav tm="0">
                                          <p:val>
                                            <p:strVal val="0-#ppt_h/2"/>
                                          </p:val>
                                        </p:tav>
                                        <p:tav tm="100000">
                                          <p:val>
                                            <p:strVal val="#ppt_y"/>
                                          </p:val>
                                        </p:tav>
                                      </p:tavLst>
                                    </p:anim>
                                  </p:childTnLst>
                                </p:cTn>
                              </p:par>
                            </p:childTnLst>
                          </p:cTn>
                        </p:par>
                        <p:par>
                          <p:cTn id="23" fill="hold">
                            <p:stCondLst>
                              <p:cond delay="2900"/>
                            </p:stCondLst>
                            <p:childTnLst>
                              <p:par>
                                <p:cTn id="24" presetID="53" presetClass="entr" presetSubtype="16" fill="hold" nodeType="after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3400"/>
                            </p:stCondLst>
                            <p:childTnLst>
                              <p:par>
                                <p:cTn id="30" presetID="49" presetClass="entr" presetSubtype="0" decel="100000" fill="hold" grpId="0" nodeType="after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p:cTn id="32" dur="1000" fill="hold"/>
                                        <p:tgtEl>
                                          <p:spTgt spid="12"/>
                                        </p:tgtEl>
                                        <p:attrNameLst>
                                          <p:attrName>ppt_w</p:attrName>
                                        </p:attrNameLst>
                                      </p:cBhvr>
                                      <p:tavLst>
                                        <p:tav tm="0">
                                          <p:val>
                                            <p:fltVal val="0"/>
                                          </p:val>
                                        </p:tav>
                                        <p:tav tm="100000">
                                          <p:val>
                                            <p:strVal val="#ppt_w"/>
                                          </p:val>
                                        </p:tav>
                                      </p:tavLst>
                                    </p:anim>
                                    <p:anim calcmode="lin" valueType="num">
                                      <p:cBhvr>
                                        <p:cTn id="33" dur="1000" fill="hold"/>
                                        <p:tgtEl>
                                          <p:spTgt spid="12"/>
                                        </p:tgtEl>
                                        <p:attrNameLst>
                                          <p:attrName>ppt_h</p:attrName>
                                        </p:attrNameLst>
                                      </p:cBhvr>
                                      <p:tavLst>
                                        <p:tav tm="0">
                                          <p:val>
                                            <p:fltVal val="0"/>
                                          </p:val>
                                        </p:tav>
                                        <p:tav tm="100000">
                                          <p:val>
                                            <p:strVal val="#ppt_h"/>
                                          </p:val>
                                        </p:tav>
                                      </p:tavLst>
                                    </p:anim>
                                    <p:anim calcmode="lin" valueType="num">
                                      <p:cBhvr>
                                        <p:cTn id="34" dur="1000" fill="hold"/>
                                        <p:tgtEl>
                                          <p:spTgt spid="12"/>
                                        </p:tgtEl>
                                        <p:attrNameLst>
                                          <p:attrName>style.rotation</p:attrName>
                                        </p:attrNameLst>
                                      </p:cBhvr>
                                      <p:tavLst>
                                        <p:tav tm="0">
                                          <p:val>
                                            <p:fltVal val="360"/>
                                          </p:val>
                                        </p:tav>
                                        <p:tav tm="100000">
                                          <p:val>
                                            <p:fltVal val="0"/>
                                          </p:val>
                                        </p:tav>
                                      </p:tavLst>
                                    </p:anim>
                                    <p:animEffect transition="in" filter="fade">
                                      <p:cBhvr>
                                        <p:cTn id="35" dur="1000"/>
                                        <p:tgtEl>
                                          <p:spTgt spid="12"/>
                                        </p:tgtEl>
                                      </p:cBhvr>
                                    </p:animEffect>
                                  </p:childTnLst>
                                </p:cTn>
                              </p:par>
                            </p:childTnLst>
                          </p:cTn>
                        </p:par>
                        <p:par>
                          <p:cTn id="36" fill="hold">
                            <p:stCondLst>
                              <p:cond delay="6200"/>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10149"/>
                            </p:stCondLst>
                            <p:childTnLst>
                              <p:par>
                                <p:cTn id="41" presetID="49" presetClass="entr" presetSubtype="0" decel="100000" fill="hold" grpId="0" nodeType="afterEffect">
                                  <p:stCondLst>
                                    <p:cond delay="0"/>
                                  </p:stCondLst>
                                  <p:iterate type="lt">
                                    <p:tmPct val="10000"/>
                                  </p:iterate>
                                  <p:childTnLst>
                                    <p:set>
                                      <p:cBhvr>
                                        <p:cTn id="42" dur="1" fill="hold">
                                          <p:stCondLst>
                                            <p:cond delay="0"/>
                                          </p:stCondLst>
                                        </p:cTn>
                                        <p:tgtEl>
                                          <p:spTgt spid="20"/>
                                        </p:tgtEl>
                                        <p:attrNameLst>
                                          <p:attrName>style.visibility</p:attrName>
                                        </p:attrNameLst>
                                      </p:cBhvr>
                                      <p:to>
                                        <p:strVal val="visible"/>
                                      </p:to>
                                    </p:set>
                                    <p:anim calcmode="lin" valueType="num">
                                      <p:cBhvr>
                                        <p:cTn id="43" dur="1000" fill="hold"/>
                                        <p:tgtEl>
                                          <p:spTgt spid="20"/>
                                        </p:tgtEl>
                                        <p:attrNameLst>
                                          <p:attrName>ppt_w</p:attrName>
                                        </p:attrNameLst>
                                      </p:cBhvr>
                                      <p:tavLst>
                                        <p:tav tm="0">
                                          <p:val>
                                            <p:fltVal val="0"/>
                                          </p:val>
                                        </p:tav>
                                        <p:tav tm="100000">
                                          <p:val>
                                            <p:strVal val="#ppt_w"/>
                                          </p:val>
                                        </p:tav>
                                      </p:tavLst>
                                    </p:anim>
                                    <p:anim calcmode="lin" valueType="num">
                                      <p:cBhvr>
                                        <p:cTn id="44" dur="1000" fill="hold"/>
                                        <p:tgtEl>
                                          <p:spTgt spid="20"/>
                                        </p:tgtEl>
                                        <p:attrNameLst>
                                          <p:attrName>ppt_h</p:attrName>
                                        </p:attrNameLst>
                                      </p:cBhvr>
                                      <p:tavLst>
                                        <p:tav tm="0">
                                          <p:val>
                                            <p:fltVal val="0"/>
                                          </p:val>
                                        </p:tav>
                                        <p:tav tm="100000">
                                          <p:val>
                                            <p:strVal val="#ppt_h"/>
                                          </p:val>
                                        </p:tav>
                                      </p:tavLst>
                                    </p:anim>
                                    <p:anim calcmode="lin" valueType="num">
                                      <p:cBhvr>
                                        <p:cTn id="45" dur="1000" fill="hold"/>
                                        <p:tgtEl>
                                          <p:spTgt spid="20"/>
                                        </p:tgtEl>
                                        <p:attrNameLst>
                                          <p:attrName>style.rotation</p:attrName>
                                        </p:attrNameLst>
                                      </p:cBhvr>
                                      <p:tavLst>
                                        <p:tav tm="0">
                                          <p:val>
                                            <p:fltVal val="360"/>
                                          </p:val>
                                        </p:tav>
                                        <p:tav tm="100000">
                                          <p:val>
                                            <p:fltVal val="0"/>
                                          </p:val>
                                        </p:tav>
                                      </p:tavLst>
                                    </p:anim>
                                    <p:animEffect transition="in" filter="fade">
                                      <p:cBhvr>
                                        <p:cTn id="46" dur="1000"/>
                                        <p:tgtEl>
                                          <p:spTgt spid="20"/>
                                        </p:tgtEl>
                                      </p:cBhvr>
                                    </p:animEffect>
                                  </p:childTnLst>
                                </p:cTn>
                              </p:par>
                            </p:childTnLst>
                          </p:cTn>
                        </p:par>
                        <p:par>
                          <p:cTn id="47" fill="hold">
                            <p:stCondLst>
                              <p:cond delay="11149"/>
                            </p:stCondLst>
                            <p:childTnLst>
                              <p:par>
                                <p:cTn id="48" presetID="10" presetClass="entr" presetSubtype="0" fill="hold" grpId="0" nodeType="afterEffect">
                                  <p:stCondLst>
                                    <p:cond delay="0"/>
                                  </p:stCondLst>
                                  <p:iterate type="lt">
                                    <p:tmPct val="10000"/>
                                  </p:iterate>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par>
                          <p:cTn id="51" fill="hold">
                            <p:stCondLst>
                              <p:cond delay="12599"/>
                            </p:stCondLst>
                            <p:childTnLst>
                              <p:par>
                                <p:cTn id="52" presetID="10" presetClass="entr" presetSubtype="0" fill="hold" grpId="0" nodeType="afterEffect">
                                  <p:stCondLst>
                                    <p:cond delay="0"/>
                                  </p:stCondLst>
                                  <p:iterate type="lt">
                                    <p:tmPct val="10000"/>
                                  </p:iterate>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par>
                          <p:cTn id="55" fill="hold">
                            <p:stCondLst>
                              <p:cond delay="16500"/>
                            </p:stCondLst>
                            <p:childTnLst>
                              <p:par>
                                <p:cTn id="56" presetID="53" presetClass="entr" presetSubtype="16" fill="hold" nodeType="afterEffect">
                                  <p:stCondLst>
                                    <p:cond delay="0"/>
                                  </p:stCondLst>
                                  <p:iterate type="lt">
                                    <p:tmPct val="10000"/>
                                  </p:iterate>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childTnLst>
                          </p:cTn>
                        </p:par>
                        <p:par>
                          <p:cTn id="61" fill="hold">
                            <p:stCondLst>
                              <p:cond delay="17000"/>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p:bldP spid="10" grpId="0"/>
      <p:bldP spid="11" grpId="0"/>
      <p:bldP spid="12" grpId="0" bldLvl="0" animBg="1"/>
      <p:bldP spid="20" grpId="0" bldLvl="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284" y="-182378"/>
            <a:ext cx="3475283" cy="7039039"/>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576" y="71329"/>
            <a:ext cx="1847690" cy="1719925"/>
          </a:xfrm>
          <a:prstGeom prst="rect">
            <a:avLst/>
          </a:prstGeom>
        </p:spPr>
      </p:pic>
      <p:cxnSp>
        <p:nvCxnSpPr>
          <p:cNvPr id="13" name="直接连接符 12"/>
          <p:cNvCxnSpPr/>
          <p:nvPr/>
        </p:nvCxnSpPr>
        <p:spPr>
          <a:xfrm>
            <a:off x="4244076" y="4002385"/>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142562" y="3247514"/>
            <a:ext cx="12893237" cy="646331"/>
          </a:xfrm>
          <a:prstGeom prst="rect">
            <a:avLst/>
          </a:prstGeom>
        </p:spPr>
        <p:txBody>
          <a:bodyPr wrap="square">
            <a:spAutoFit/>
          </a:bodyPr>
          <a:lstStyle/>
          <a:p>
            <a:pPr algn="r"/>
            <a:r>
              <a:rPr lang="zh-CN" altLang="en-US" sz="3600" b="1" dirty="0">
                <a:gradFill>
                  <a:gsLst>
                    <a:gs pos="100000">
                      <a:srgbClr val="FF0000"/>
                    </a:gs>
                    <a:gs pos="0">
                      <a:srgbClr val="C00000"/>
                    </a:gs>
                  </a:gsLst>
                  <a:lin ang="4800000" scaled="0"/>
                </a:gradFill>
                <a:cs typeface="+mn-ea"/>
                <a:sym typeface="+mn-lt"/>
              </a:rPr>
              <a:t>不忘初心，牢记使命</a:t>
            </a:r>
            <a:r>
              <a:rPr lang="zh-CN" altLang="en-US" sz="3600" b="1" dirty="0">
                <a:solidFill>
                  <a:schemeClr val="tx1">
                    <a:lumMod val="85000"/>
                    <a:lumOff val="15000"/>
                  </a:schemeClr>
                </a:solidFill>
                <a:cs typeface="+mn-ea"/>
                <a:sym typeface="+mn-lt"/>
              </a:rPr>
              <a:t>怎样认真遵照执行</a:t>
            </a:r>
            <a:endParaRPr lang="zh-CN" altLang="en-US" sz="3600" b="1" dirty="0">
              <a:solidFill>
                <a:schemeClr val="tx1">
                  <a:lumMod val="85000"/>
                  <a:lumOff val="15000"/>
                </a:schemeClr>
              </a:solidFill>
              <a:cs typeface="+mn-ea"/>
              <a:sym typeface="+mn-lt"/>
            </a:endParaRPr>
          </a:p>
        </p:txBody>
      </p:sp>
      <p:sp>
        <p:nvSpPr>
          <p:cNvPr id="15" name="文本框"/>
          <p:cNvSpPr>
            <a:spLocks noChangeAspect="1"/>
          </p:cNvSpPr>
          <p:nvPr/>
        </p:nvSpPr>
        <p:spPr>
          <a:xfrm>
            <a:off x="6523051" y="1762972"/>
            <a:ext cx="2311113" cy="734089"/>
          </a:xfrm>
          <a:prstGeom prst="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zh-CN" altLang="en-US" sz="2600" spc="300" dirty="0">
                <a:solidFill>
                  <a:schemeClr val="bg1"/>
                </a:solidFill>
                <a:cs typeface="+mn-ea"/>
                <a:sym typeface="+mn-lt"/>
              </a:rPr>
              <a:t>第五章</a:t>
            </a:r>
            <a:endParaRPr lang="zh-CN" altLang="en-US" sz="2600" spc="300" dirty="0">
              <a:solidFill>
                <a:schemeClr val="bg1"/>
              </a:solidFill>
              <a:cs typeface="+mn-ea"/>
              <a:sym typeface="+mn-lt"/>
            </a:endParaRP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64773" r="7765" b="75387"/>
          <a:stretch>
            <a:fillRect/>
          </a:stretch>
        </p:blipFill>
        <p:spPr>
          <a:xfrm>
            <a:off x="8834164" y="271978"/>
            <a:ext cx="2916511" cy="1306670"/>
          </a:xfrm>
          <a:prstGeom prst="rect">
            <a:avLst/>
          </a:prstGeom>
        </p:spPr>
      </p:pic>
      <p:sp>
        <p:nvSpPr>
          <p:cNvPr id="17" name="矩形 16"/>
          <p:cNvSpPr/>
          <p:nvPr/>
        </p:nvSpPr>
        <p:spPr>
          <a:xfrm>
            <a:off x="6203754" y="4616300"/>
            <a:ext cx="3416320" cy="369332"/>
          </a:xfrm>
          <a:prstGeom prst="rect">
            <a:avLst/>
          </a:prstGeom>
        </p:spPr>
        <p:txBody>
          <a:bodyPr wrap="none">
            <a:spAutoFit/>
          </a:bodyPr>
          <a:lstStyle/>
          <a:p>
            <a:r>
              <a:rPr lang="zh-CN" altLang="en-US" dirty="0">
                <a:cs typeface="+mn-ea"/>
                <a:sym typeface="+mn-lt"/>
              </a:rPr>
              <a:t>习近平主持召开中央政治局会议</a:t>
            </a:r>
            <a:endParaRPr lang="zh-CN" altLang="en-US" dirty="0">
              <a:cs typeface="+mn-ea"/>
              <a:sym typeface="+mn-lt"/>
            </a:endParaRPr>
          </a:p>
        </p:txBody>
      </p:sp>
      <p:cxnSp>
        <p:nvCxnSpPr>
          <p:cNvPr id="18" name="直接连接符 17"/>
          <p:cNvCxnSpPr/>
          <p:nvPr/>
        </p:nvCxnSpPr>
        <p:spPr>
          <a:xfrm>
            <a:off x="5153485" y="4800966"/>
            <a:ext cx="105026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094" y="3308449"/>
            <a:ext cx="2909471" cy="290947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125" y="4794176"/>
            <a:ext cx="4276876" cy="2063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500"/>
                            </p:stCondLst>
                            <p:childTnLst>
                              <p:par>
                                <p:cTn id="14" presetID="2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299"/>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799"/>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299"/>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799"/>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4299"/>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55436" y="5317305"/>
            <a:ext cx="2928709" cy="657468"/>
          </a:xfrm>
          <a:prstGeom prst="rect">
            <a:avLst/>
          </a:prstGeom>
          <a:solidFill>
            <a:srgbClr val="C00000"/>
          </a:solid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2000" b="0" i="0" u="none" strike="noStrike" kern="1200" cap="none" spc="0" normalizeH="0" baseline="0" noProof="0" dirty="0">
              <a:ln>
                <a:noFill/>
              </a:ln>
              <a:solidFill>
                <a:srgbClr val="FFFDF8"/>
              </a:solidFill>
              <a:effectLst/>
              <a:uLnTx/>
              <a:uFillTx/>
              <a:cs typeface="+mn-ea"/>
              <a:sym typeface="+mn-lt"/>
            </a:endParaRPr>
          </a:p>
        </p:txBody>
      </p:sp>
      <p:sp>
        <p:nvSpPr>
          <p:cNvPr id="14" name="矩形 13"/>
          <p:cNvSpPr/>
          <p:nvPr/>
        </p:nvSpPr>
        <p:spPr>
          <a:xfrm>
            <a:off x="1016413" y="5317305"/>
            <a:ext cx="2928709" cy="657468"/>
          </a:xfrm>
          <a:prstGeom prst="rect">
            <a:avLst/>
          </a:prstGeom>
          <a:solidFill>
            <a:srgbClr val="C00000"/>
          </a:solid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2000" b="0" i="0" u="none" strike="noStrike" kern="1200" cap="none" spc="0" normalizeH="0" baseline="0" noProof="0" dirty="0">
              <a:ln>
                <a:noFill/>
              </a:ln>
              <a:solidFill>
                <a:srgbClr val="FFFDF8"/>
              </a:solidFill>
              <a:effectLst/>
              <a:uLnTx/>
              <a:uFillTx/>
              <a:cs typeface="+mn-ea"/>
              <a:sym typeface="+mn-lt"/>
            </a:endParaRPr>
          </a:p>
        </p:txBody>
      </p:sp>
      <p:sp>
        <p:nvSpPr>
          <p:cNvPr id="13" name="矩形 12"/>
          <p:cNvSpPr/>
          <p:nvPr/>
        </p:nvSpPr>
        <p:spPr>
          <a:xfrm>
            <a:off x="1016413" y="1601506"/>
            <a:ext cx="10016167" cy="3144994"/>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7" name="矩形 6"/>
          <p:cNvSpPr/>
          <p:nvPr/>
        </p:nvSpPr>
        <p:spPr>
          <a:xfrm>
            <a:off x="1278131" y="249337"/>
            <a:ext cx="5607768" cy="461665"/>
          </a:xfrm>
          <a:prstGeom prst="rect">
            <a:avLst/>
          </a:prstGeom>
        </p:spPr>
        <p:txBody>
          <a:bodyPr wrap="square">
            <a:spAutoFit/>
          </a:bodyPr>
          <a:lstStyle/>
          <a:p>
            <a:pPr algn="r"/>
            <a:r>
              <a:rPr lang="zh-CN" altLang="en-US" sz="2400" b="1" dirty="0">
                <a:solidFill>
                  <a:srgbClr val="C00000"/>
                </a:solidFill>
                <a:cs typeface="+mn-ea"/>
                <a:sym typeface="+mn-lt"/>
              </a:rPr>
              <a:t>不忘初心，牢记使命怎样认真遵照执行</a:t>
            </a:r>
            <a:endParaRPr lang="zh-CN" altLang="en-US" sz="2400" b="1" dirty="0">
              <a:solidFill>
                <a:srgbClr val="C00000"/>
              </a:solidFill>
              <a:cs typeface="+mn-ea"/>
              <a:sym typeface="+mn-lt"/>
            </a:endParaRPr>
          </a:p>
        </p:txBody>
      </p:sp>
      <p:sp>
        <p:nvSpPr>
          <p:cNvPr id="8" name="矩形 7"/>
          <p:cNvSpPr/>
          <p:nvPr/>
        </p:nvSpPr>
        <p:spPr>
          <a:xfrm>
            <a:off x="1278132" y="2012917"/>
            <a:ext cx="9513916" cy="1525739"/>
          </a:xfrm>
          <a:prstGeom prst="rect">
            <a:avLst/>
          </a:prstGeom>
        </p:spPr>
        <p:txBody>
          <a:bodyPr wrap="square">
            <a:spAutoFit/>
          </a:bodyPr>
          <a:lstStyle/>
          <a:p>
            <a:pPr algn="just">
              <a:lnSpc>
                <a:spcPct val="150000"/>
              </a:lnSpc>
            </a:pPr>
            <a:r>
              <a:rPr lang="zh-CN" altLang="en-US" sz="1600" dirty="0">
                <a:solidFill>
                  <a:schemeClr val="bg1"/>
                </a:solidFill>
                <a:cs typeface="+mn-ea"/>
                <a:sym typeface="+mn-lt"/>
              </a:rPr>
              <a:t>       本次中共中央政治局会议主题鲜明 思想深邃 高屋建瓴 博大精深，高举中国特色社会主义伟大旗帜，此次中共中央政治局</a:t>
            </a:r>
            <a:r>
              <a:rPr lang="en-US" altLang="zh-CN" sz="1600" dirty="0">
                <a:solidFill>
                  <a:schemeClr val="bg1"/>
                </a:solidFill>
                <a:cs typeface="+mn-ea"/>
                <a:sym typeface="+mn-lt"/>
              </a:rPr>
              <a:t>9</a:t>
            </a:r>
            <a:r>
              <a:rPr lang="zh-CN" altLang="en-US" sz="1600" dirty="0">
                <a:solidFill>
                  <a:schemeClr val="bg1"/>
                </a:solidFill>
                <a:cs typeface="+mn-ea"/>
                <a:sym typeface="+mn-lt"/>
              </a:rPr>
              <a:t>月</a:t>
            </a:r>
            <a:r>
              <a:rPr lang="en-US" altLang="zh-CN" sz="1600" dirty="0">
                <a:solidFill>
                  <a:schemeClr val="bg1"/>
                </a:solidFill>
                <a:cs typeface="+mn-ea"/>
                <a:sym typeface="+mn-lt"/>
              </a:rPr>
              <a:t>21</a:t>
            </a:r>
            <a:r>
              <a:rPr lang="zh-CN" altLang="en-US" sz="1600" dirty="0">
                <a:solidFill>
                  <a:schemeClr val="bg1"/>
                </a:solidFill>
                <a:cs typeface="+mn-ea"/>
                <a:sym typeface="+mn-lt"/>
              </a:rPr>
              <a:t>日召开会议，审议</a:t>
            </a:r>
            <a:r>
              <a:rPr lang="en-US" altLang="zh-CN" sz="1600" dirty="0">
                <a:solidFill>
                  <a:schemeClr val="bg1"/>
                </a:solidFill>
                <a:cs typeface="+mn-ea"/>
                <a:sym typeface="+mn-lt"/>
              </a:rPr>
              <a:t>《</a:t>
            </a:r>
            <a:r>
              <a:rPr lang="zh-CN" altLang="en-US" sz="1600" dirty="0">
                <a:solidFill>
                  <a:schemeClr val="bg1"/>
                </a:solidFill>
                <a:cs typeface="+mn-ea"/>
                <a:sym typeface="+mn-lt"/>
              </a:rPr>
              <a:t>中国共产党支部工作条例（试行）</a:t>
            </a:r>
            <a:r>
              <a:rPr lang="en-US" altLang="zh-CN" sz="1600" dirty="0">
                <a:solidFill>
                  <a:schemeClr val="bg1"/>
                </a:solidFill>
                <a:cs typeface="+mn-ea"/>
                <a:sym typeface="+mn-lt"/>
              </a:rPr>
              <a:t>》</a:t>
            </a:r>
            <a:r>
              <a:rPr lang="zh-CN" altLang="en-US" sz="1600" dirty="0">
                <a:solidFill>
                  <a:schemeClr val="bg1"/>
                </a:solidFill>
                <a:cs typeface="+mn-ea"/>
                <a:sym typeface="+mn-lt"/>
              </a:rPr>
              <a:t>和</a:t>
            </a:r>
            <a:r>
              <a:rPr lang="en-US" altLang="zh-CN" sz="1600" dirty="0">
                <a:solidFill>
                  <a:schemeClr val="bg1"/>
                </a:solidFill>
                <a:cs typeface="+mn-ea"/>
                <a:sym typeface="+mn-lt"/>
              </a:rPr>
              <a:t>《2018</a:t>
            </a:r>
            <a:r>
              <a:rPr lang="zh-CN" altLang="en-US" sz="1600" dirty="0">
                <a:solidFill>
                  <a:schemeClr val="bg1"/>
                </a:solidFill>
                <a:cs typeface="+mn-ea"/>
                <a:sym typeface="+mn-lt"/>
              </a:rPr>
              <a:t>－</a:t>
            </a:r>
            <a:r>
              <a:rPr lang="en-US" altLang="zh-CN" sz="1600" dirty="0">
                <a:solidFill>
                  <a:schemeClr val="bg1"/>
                </a:solidFill>
                <a:cs typeface="+mn-ea"/>
                <a:sym typeface="+mn-lt"/>
              </a:rPr>
              <a:t>2022</a:t>
            </a:r>
            <a:r>
              <a:rPr lang="zh-CN" altLang="en-US" sz="1600" dirty="0">
                <a:solidFill>
                  <a:schemeClr val="bg1"/>
                </a:solidFill>
                <a:cs typeface="+mn-ea"/>
                <a:sym typeface="+mn-lt"/>
              </a:rPr>
              <a:t>年全国干部教育培训规划</a:t>
            </a:r>
            <a:r>
              <a:rPr lang="en-US" altLang="zh-CN" sz="1600" dirty="0">
                <a:solidFill>
                  <a:schemeClr val="bg1"/>
                </a:solidFill>
                <a:cs typeface="+mn-ea"/>
                <a:sym typeface="+mn-lt"/>
              </a:rPr>
              <a:t>》</a:t>
            </a:r>
            <a:r>
              <a:rPr lang="zh-CN" altLang="en-US" sz="1600" dirty="0">
                <a:solidFill>
                  <a:schemeClr val="bg1"/>
                </a:solidFill>
                <a:cs typeface="+mn-ea"/>
                <a:sym typeface="+mn-lt"/>
              </a:rPr>
              <a:t>，是对全党工作理论和实践创新成果集打成的重要审议，是一个党和党员行为上划时代的重要审议，是一个凝聚全党智慧、顺应人民期待、对我国党建发展作风建设最新成果</a:t>
            </a:r>
            <a:endParaRPr lang="zh-CN" altLang="en-US" sz="1600" dirty="0">
              <a:solidFill>
                <a:schemeClr val="bg1"/>
              </a:solidFill>
              <a:cs typeface="+mn-ea"/>
              <a:sym typeface="+mn-lt"/>
            </a:endParaRPr>
          </a:p>
        </p:txBody>
      </p:sp>
      <p:sp>
        <p:nvSpPr>
          <p:cNvPr id="9" name="矩形 8"/>
          <p:cNvSpPr/>
          <p:nvPr/>
        </p:nvSpPr>
        <p:spPr>
          <a:xfrm>
            <a:off x="1344959" y="3659539"/>
            <a:ext cx="9351393" cy="787075"/>
          </a:xfrm>
          <a:prstGeom prst="rect">
            <a:avLst/>
          </a:prstGeom>
        </p:spPr>
        <p:txBody>
          <a:bodyPr wrap="square">
            <a:spAutoFit/>
          </a:bodyPr>
          <a:lstStyle/>
          <a:p>
            <a:pPr algn="just">
              <a:lnSpc>
                <a:spcPct val="150000"/>
              </a:lnSpc>
            </a:pPr>
            <a:r>
              <a:rPr lang="zh-CN" altLang="en-US" sz="1600" dirty="0">
                <a:solidFill>
                  <a:schemeClr val="bg1"/>
                </a:solidFill>
                <a:cs typeface="+mn-ea"/>
                <a:sym typeface="+mn-lt"/>
              </a:rPr>
              <a:t>        我们要深刻把握八大亮点，切实把精神学习惯彻落实好。如何惯彻落实本次会议精神要从三个方面入手。</a:t>
            </a:r>
            <a:endParaRPr lang="zh-CN" altLang="en-US" sz="1600" dirty="0">
              <a:solidFill>
                <a:schemeClr val="bg1"/>
              </a:solidFill>
              <a:cs typeface="+mn-ea"/>
              <a:sym typeface="+mn-lt"/>
            </a:endParaRPr>
          </a:p>
        </p:txBody>
      </p:sp>
      <p:sp>
        <p:nvSpPr>
          <p:cNvPr id="10" name="矩形 9"/>
          <p:cNvSpPr/>
          <p:nvPr/>
        </p:nvSpPr>
        <p:spPr>
          <a:xfrm>
            <a:off x="1344960" y="5447851"/>
            <a:ext cx="2504912" cy="400110"/>
          </a:xfrm>
          <a:prstGeom prst="rect">
            <a:avLst/>
          </a:prstGeom>
        </p:spPr>
        <p:txBody>
          <a:bodyPr wrap="square">
            <a:spAutoFit/>
          </a:bodyPr>
          <a:lstStyle/>
          <a:p>
            <a:r>
              <a:rPr lang="zh-CN" altLang="en-US" sz="2000" b="1" dirty="0">
                <a:solidFill>
                  <a:schemeClr val="bg1"/>
                </a:solidFill>
                <a:cs typeface="+mn-ea"/>
                <a:sym typeface="+mn-lt"/>
              </a:rPr>
              <a:t>咬定目标，毫不松懈 </a:t>
            </a:r>
            <a:endParaRPr lang="zh-CN" altLang="en-US" sz="2000" b="1" dirty="0">
              <a:solidFill>
                <a:schemeClr val="bg1"/>
              </a:solidFill>
              <a:cs typeface="+mn-ea"/>
              <a:sym typeface="+mn-lt"/>
            </a:endParaRPr>
          </a:p>
        </p:txBody>
      </p:sp>
      <p:sp>
        <p:nvSpPr>
          <p:cNvPr id="11" name="矩形 10"/>
          <p:cNvSpPr/>
          <p:nvPr/>
        </p:nvSpPr>
        <p:spPr>
          <a:xfrm>
            <a:off x="4922239" y="5409751"/>
            <a:ext cx="2561906" cy="400110"/>
          </a:xfrm>
          <a:prstGeom prst="rect">
            <a:avLst/>
          </a:prstGeom>
        </p:spPr>
        <p:txBody>
          <a:bodyPr wrap="square">
            <a:spAutoFit/>
          </a:bodyPr>
          <a:lstStyle/>
          <a:p>
            <a:r>
              <a:rPr lang="zh-CN" altLang="en-US" sz="2000" b="1" dirty="0">
                <a:solidFill>
                  <a:schemeClr val="bg1"/>
                </a:solidFill>
                <a:cs typeface="+mn-ea"/>
                <a:sym typeface="+mn-lt"/>
              </a:rPr>
              <a:t>理清思路，把握重点</a:t>
            </a:r>
            <a:endParaRPr lang="zh-CN" altLang="en-US" sz="2000" b="1" dirty="0">
              <a:solidFill>
                <a:schemeClr val="bg1"/>
              </a:solidFill>
              <a:cs typeface="+mn-ea"/>
              <a:sym typeface="+mn-lt"/>
            </a:endParaRPr>
          </a:p>
        </p:txBody>
      </p:sp>
      <p:sp>
        <p:nvSpPr>
          <p:cNvPr id="16" name="矩形 15"/>
          <p:cNvSpPr/>
          <p:nvPr/>
        </p:nvSpPr>
        <p:spPr>
          <a:xfrm>
            <a:off x="8103871" y="5302552"/>
            <a:ext cx="2928709" cy="657468"/>
          </a:xfrm>
          <a:prstGeom prst="rect">
            <a:avLst/>
          </a:prstGeom>
          <a:solidFill>
            <a:srgbClr val="C00000"/>
          </a:solid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zh-CN" altLang="en-US" sz="2000" b="0" i="0" u="none" strike="noStrike" kern="1200" cap="none" spc="0" normalizeH="0" baseline="0" noProof="0" dirty="0">
              <a:ln>
                <a:noFill/>
              </a:ln>
              <a:solidFill>
                <a:srgbClr val="FFFDF8"/>
              </a:solidFill>
              <a:effectLst/>
              <a:uLnTx/>
              <a:uFillTx/>
              <a:cs typeface="+mn-ea"/>
              <a:sym typeface="+mn-lt"/>
            </a:endParaRPr>
          </a:p>
        </p:txBody>
      </p:sp>
      <p:sp>
        <p:nvSpPr>
          <p:cNvPr id="12" name="矩形 11"/>
          <p:cNvSpPr/>
          <p:nvPr/>
        </p:nvSpPr>
        <p:spPr>
          <a:xfrm>
            <a:off x="8439594" y="5409751"/>
            <a:ext cx="2592986" cy="400110"/>
          </a:xfrm>
          <a:prstGeom prst="rect">
            <a:avLst/>
          </a:prstGeom>
        </p:spPr>
        <p:txBody>
          <a:bodyPr wrap="square">
            <a:spAutoFit/>
          </a:bodyPr>
          <a:lstStyle/>
          <a:p>
            <a:r>
              <a:rPr lang="zh-CN" altLang="en-US" sz="2000" b="1" dirty="0">
                <a:solidFill>
                  <a:schemeClr val="bg1"/>
                </a:solidFill>
                <a:cs typeface="+mn-ea"/>
                <a:sym typeface="+mn-lt"/>
              </a:rPr>
              <a:t>强化措施，把握方法</a:t>
            </a:r>
            <a:endParaRPr lang="zh-CN" altLang="en-US" sz="20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799"/>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799"/>
                            </p:stCondLst>
                            <p:childTnLst>
                              <p:par>
                                <p:cTn id="21" presetID="10"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275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15900"/>
                            </p:stCondLst>
                            <p:childTnLst>
                              <p:par>
                                <p:cTn id="29" presetID="53" presetClass="entr" presetSubtype="16" fill="hold" grpId="0" nodeType="afterEffect">
                                  <p:stCondLst>
                                    <p:cond delay="0"/>
                                  </p:stCondLst>
                                  <p:iterate type="lt">
                                    <p:tmPct val="10000"/>
                                  </p:iterate>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par>
                          <p:cTn id="34" fill="hold">
                            <p:stCondLst>
                              <p:cond delay="164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par>
                          <p:cTn id="40" fill="hold">
                            <p:stCondLst>
                              <p:cond delay="1735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par>
                          <p:cTn id="46" fill="hold">
                            <p:stCondLst>
                              <p:cond delay="17849"/>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p:stCondLst>
                              <p:cond delay="18750"/>
                            </p:stCondLst>
                            <p:childTnLst>
                              <p:par>
                                <p:cTn id="53" presetID="53" presetClass="entr" presetSubtype="16" fill="hold" grpId="0" nodeType="afterEffect">
                                  <p:stCondLst>
                                    <p:cond delay="0"/>
                                  </p:stCondLst>
                                  <p:iterate type="lt">
                                    <p:tmPct val="10000"/>
                                  </p:iterate>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par>
                          <p:cTn id="58" fill="hold">
                            <p:stCondLst>
                              <p:cond delay="192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fltVal val="0"/>
                                          </p:val>
                                        </p:tav>
                                        <p:tav tm="100000">
                                          <p:val>
                                            <p:strVal val="#ppt_w"/>
                                          </p:val>
                                        </p:tav>
                                      </p:tavLst>
                                    </p:anim>
                                    <p:anim calcmode="lin" valueType="num">
                                      <p:cBhvr>
                                        <p:cTn id="62" dur="500" fill="hold"/>
                                        <p:tgtEl>
                                          <p:spTgt spid="12"/>
                                        </p:tgtEl>
                                        <p:attrNameLst>
                                          <p:attrName>ppt_h</p:attrName>
                                        </p:attrNameLst>
                                      </p:cBhvr>
                                      <p:tavLst>
                                        <p:tav tm="0">
                                          <p:val>
                                            <p:fltVal val="0"/>
                                          </p:val>
                                        </p:tav>
                                        <p:tav tm="100000">
                                          <p:val>
                                            <p:strVal val="#ppt_h"/>
                                          </p:val>
                                        </p:tav>
                                      </p:tavLst>
                                    </p:anim>
                                    <p:animEffect transition="in" filter="fade">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3" grpId="0" animBg="1"/>
      <p:bldP spid="7" grpId="0"/>
      <p:bldP spid="8" grpId="0"/>
      <p:bldP spid="9" grpId="0"/>
      <p:bldP spid="10" grpId="0"/>
      <p:bldP spid="11" grpId="0"/>
      <p:bldP spid="16"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3391" y="1959968"/>
            <a:ext cx="2641147" cy="1690795"/>
          </a:xfrm>
          <a:prstGeom prst="rect">
            <a:avLst/>
          </a:prstGeom>
        </p:spPr>
      </p:pic>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278131" y="249337"/>
            <a:ext cx="5607768" cy="461665"/>
          </a:xfrm>
          <a:prstGeom prst="rect">
            <a:avLst/>
          </a:prstGeom>
        </p:spPr>
        <p:txBody>
          <a:bodyPr wrap="square">
            <a:spAutoFit/>
          </a:bodyPr>
          <a:lstStyle/>
          <a:p>
            <a:pPr algn="r"/>
            <a:r>
              <a:rPr lang="zh-CN" altLang="en-US" sz="2400" b="1" dirty="0">
                <a:solidFill>
                  <a:srgbClr val="C00000"/>
                </a:solidFill>
                <a:cs typeface="+mn-ea"/>
                <a:sym typeface="+mn-lt"/>
              </a:rPr>
              <a:t>不忘初心，牢记使命怎样认真遵照执行</a:t>
            </a:r>
            <a:endParaRPr lang="zh-CN" altLang="en-US" sz="2400" b="1" dirty="0">
              <a:solidFill>
                <a:srgbClr val="C00000"/>
              </a:solidFill>
              <a:cs typeface="+mn-ea"/>
              <a:sym typeface="+mn-lt"/>
            </a:endParaRPr>
          </a:p>
        </p:txBody>
      </p:sp>
      <p:sp>
        <p:nvSpPr>
          <p:cNvPr id="5" name="矩形 4"/>
          <p:cNvSpPr/>
          <p:nvPr/>
        </p:nvSpPr>
        <p:spPr>
          <a:xfrm>
            <a:off x="4077547" y="2518562"/>
            <a:ext cx="6885615" cy="2264402"/>
          </a:xfrm>
          <a:prstGeom prst="rect">
            <a:avLst/>
          </a:prstGeom>
        </p:spPr>
        <p:txBody>
          <a:bodyPr wrap="square">
            <a:spAutoFit/>
          </a:bodyPr>
          <a:lstStyle/>
          <a:p>
            <a:pPr>
              <a:lnSpc>
                <a:spcPct val="150000"/>
              </a:lnSpc>
            </a:pPr>
            <a:r>
              <a:rPr lang="zh-CN" altLang="en-US" sz="1600" dirty="0">
                <a:solidFill>
                  <a:schemeClr val="tx1">
                    <a:lumMod val="75000"/>
                    <a:lumOff val="25000"/>
                  </a:schemeClr>
                </a:solidFill>
                <a:cs typeface="+mn-ea"/>
                <a:sym typeface="+mn-lt"/>
              </a:rPr>
              <a:t>      坚持不懈强化理论武装，毫不放松加强党性教育，大力开展马克思主义基本原理和中国特色社会主义理论体系学习教育，特别是要牢牢抓住学习贯彻习近平新时代中国特色社会主义思想这条主线，围绕增强“四个意识”、坚定“四个自信”、做到“两个维护”，长期坚持、持续发力、不断深化，使之系统权威进教材、深入生动进课堂、刻骨铭心进头脑，推动当代中国马克思主义、21世纪马克思主义深入人心、落地生根</a:t>
            </a:r>
            <a:endParaRPr lang="zh-CN" altLang="en-US" sz="1600" dirty="0">
              <a:solidFill>
                <a:schemeClr val="tx1">
                  <a:lumMod val="75000"/>
                  <a:lumOff val="25000"/>
                </a:schemeClr>
              </a:solidFill>
              <a:cs typeface="+mn-ea"/>
              <a:sym typeface="+mn-lt"/>
            </a:endParaRPr>
          </a:p>
        </p:txBody>
      </p:sp>
      <p:sp>
        <p:nvSpPr>
          <p:cNvPr id="8" name="1"/>
          <p:cNvSpPr/>
          <p:nvPr/>
        </p:nvSpPr>
        <p:spPr>
          <a:xfrm>
            <a:off x="983392" y="3780634"/>
            <a:ext cx="2641147" cy="1645849"/>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7" name="矩形 6"/>
          <p:cNvSpPr/>
          <p:nvPr/>
        </p:nvSpPr>
        <p:spPr>
          <a:xfrm>
            <a:off x="1181534" y="3944457"/>
            <a:ext cx="2244860" cy="1200329"/>
          </a:xfrm>
          <a:prstGeom prst="rect">
            <a:avLst/>
          </a:prstGeom>
        </p:spPr>
        <p:txBody>
          <a:bodyPr wrap="square">
            <a:spAutoFit/>
          </a:bodyPr>
          <a:lstStyle/>
          <a:p>
            <a:r>
              <a:rPr lang="zh-CN" altLang="en-US" sz="3600" b="1" dirty="0">
                <a:solidFill>
                  <a:schemeClr val="bg1"/>
                </a:solidFill>
                <a:cs typeface="+mn-ea"/>
                <a:sym typeface="+mn-lt"/>
              </a:rPr>
              <a:t>咬定目标毫不松懈 </a:t>
            </a:r>
            <a:endParaRPr lang="zh-CN" altLang="en-US" sz="3600" b="1" dirty="0">
              <a:solidFill>
                <a:schemeClr val="bg1"/>
              </a:solidFill>
              <a:cs typeface="+mn-ea"/>
              <a:sym typeface="+mn-lt"/>
            </a:endParaRPr>
          </a:p>
        </p:txBody>
      </p:sp>
      <p:sp>
        <p:nvSpPr>
          <p:cNvPr id="12" name="矩形 11"/>
          <p:cNvSpPr/>
          <p:nvPr/>
        </p:nvSpPr>
        <p:spPr>
          <a:xfrm>
            <a:off x="3874938" y="1959968"/>
            <a:ext cx="7290835" cy="3407945"/>
          </a:xfrm>
          <a:prstGeom prst="rect">
            <a:avLst/>
          </a:prstGeom>
          <a:no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299"/>
                            </p:stCondLst>
                            <p:childTnLst>
                              <p:par>
                                <p:cTn id="19" presetID="42" presetClass="entr" presetSubtype="0" fill="hold" nodeType="afterEffect">
                                  <p:stCondLst>
                                    <p:cond delay="0"/>
                                  </p:stCondLst>
                                  <p:iterate type="lt">
                                    <p:tmPct val="10000"/>
                                  </p:iterate>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3299"/>
                            </p:stCondLst>
                            <p:childTnLst>
                              <p:par>
                                <p:cTn id="25" presetID="49" presetClass="entr" presetSubtype="0" decel="10000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360"/>
                                          </p:val>
                                        </p:tav>
                                        <p:tav tm="100000">
                                          <p:val>
                                            <p:fltVal val="0"/>
                                          </p:val>
                                        </p:tav>
                                      </p:tavLst>
                                    </p:anim>
                                    <p:animEffect transition="in" filter="fade">
                                      <p:cBhvr>
                                        <p:cTn id="30" dur="1000"/>
                                        <p:tgtEl>
                                          <p:spTgt spid="8"/>
                                        </p:tgtEl>
                                      </p:cBhvr>
                                    </p:animEffect>
                                  </p:childTnLst>
                                </p:cTn>
                              </p:par>
                            </p:childTnLst>
                          </p:cTn>
                        </p:par>
                        <p:par>
                          <p:cTn id="31" fill="hold">
                            <p:stCondLst>
                              <p:cond delay="43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5199"/>
                            </p:stCondLst>
                            <p:childTnLst>
                              <p:par>
                                <p:cTn id="36" presetID="21" presetClass="entr" presetSubtype="1" fill="hold" grpId="0" nodeType="afterEffect">
                                  <p:stCondLst>
                                    <p:cond delay="0"/>
                                  </p:stCondLst>
                                  <p:iterate type="lt">
                                    <p:tmPct val="10000"/>
                                  </p:iterate>
                                  <p:childTnLst>
                                    <p:set>
                                      <p:cBhvr>
                                        <p:cTn id="37" dur="1" fill="hold">
                                          <p:stCondLst>
                                            <p:cond delay="0"/>
                                          </p:stCondLst>
                                        </p:cTn>
                                        <p:tgtEl>
                                          <p:spTgt spid="12"/>
                                        </p:tgtEl>
                                        <p:attrNameLst>
                                          <p:attrName>style.visibility</p:attrName>
                                        </p:attrNameLst>
                                      </p:cBhvr>
                                      <p:to>
                                        <p:strVal val="visible"/>
                                      </p:to>
                                    </p:set>
                                    <p:animEffect transition="in" filter="wheel(1)">
                                      <p:cBhvr>
                                        <p:cTn id="38" dur="2000"/>
                                        <p:tgtEl>
                                          <p:spTgt spid="12"/>
                                        </p:tgtEl>
                                      </p:cBhvr>
                                    </p:animEffect>
                                  </p:childTnLst>
                                </p:cTn>
                              </p:par>
                            </p:childTnLst>
                          </p:cTn>
                        </p:par>
                        <p:par>
                          <p:cTn id="39" fill="hold">
                            <p:stCondLst>
                              <p:cond delay="7199"/>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bldLvl="0" animBg="1"/>
      <p:bldP spid="7"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4" name="矩形 3"/>
          <p:cNvSpPr/>
          <p:nvPr/>
        </p:nvSpPr>
        <p:spPr>
          <a:xfrm>
            <a:off x="1278131" y="249337"/>
            <a:ext cx="5607768" cy="461665"/>
          </a:xfrm>
          <a:prstGeom prst="rect">
            <a:avLst/>
          </a:prstGeom>
        </p:spPr>
        <p:txBody>
          <a:bodyPr wrap="square">
            <a:spAutoFit/>
          </a:bodyPr>
          <a:lstStyle/>
          <a:p>
            <a:pPr algn="r"/>
            <a:r>
              <a:rPr lang="zh-CN" altLang="en-US" sz="2400" b="1" dirty="0">
                <a:solidFill>
                  <a:srgbClr val="C00000"/>
                </a:solidFill>
                <a:cs typeface="+mn-ea"/>
                <a:sym typeface="+mn-lt"/>
              </a:rPr>
              <a:t>不忘初心，牢记使命怎样认真遵照执行</a:t>
            </a:r>
            <a:endParaRPr lang="zh-CN" altLang="en-US" sz="2400" b="1" dirty="0">
              <a:solidFill>
                <a:srgbClr val="C00000"/>
              </a:solidFill>
              <a:cs typeface="+mn-ea"/>
              <a:sym typeface="+mn-lt"/>
            </a:endParaRPr>
          </a:p>
        </p:txBody>
      </p:sp>
      <p:sp>
        <p:nvSpPr>
          <p:cNvPr id="6" name="矩形 5"/>
          <p:cNvSpPr/>
          <p:nvPr/>
        </p:nvSpPr>
        <p:spPr>
          <a:xfrm>
            <a:off x="3887031" y="2161624"/>
            <a:ext cx="7627623" cy="700192"/>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理清思路，把握重点，迅速掀起学习宣传惯彻会议精神热潮，把广大党员干部的思想和行动统一到会议特别是提出的六个要上来</a:t>
            </a:r>
            <a:endParaRPr lang="zh-CN" altLang="en-US" sz="1400" dirty="0">
              <a:solidFill>
                <a:schemeClr val="tx1">
                  <a:lumMod val="75000"/>
                  <a:lumOff val="25000"/>
                </a:schemeClr>
              </a:solidFill>
              <a:cs typeface="+mn-ea"/>
              <a:sym typeface="+mn-lt"/>
            </a:endParaRPr>
          </a:p>
        </p:txBody>
      </p:sp>
      <p:sp>
        <p:nvSpPr>
          <p:cNvPr id="7" name="1"/>
          <p:cNvSpPr/>
          <p:nvPr/>
        </p:nvSpPr>
        <p:spPr>
          <a:xfrm>
            <a:off x="726940" y="1689173"/>
            <a:ext cx="2641147" cy="1736448"/>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5" name="矩形 4"/>
          <p:cNvSpPr/>
          <p:nvPr/>
        </p:nvSpPr>
        <p:spPr>
          <a:xfrm>
            <a:off x="955833" y="1895676"/>
            <a:ext cx="2412254" cy="1323439"/>
          </a:xfrm>
          <a:prstGeom prst="rect">
            <a:avLst/>
          </a:prstGeom>
        </p:spPr>
        <p:txBody>
          <a:bodyPr wrap="square">
            <a:spAutoFit/>
          </a:bodyPr>
          <a:lstStyle/>
          <a:p>
            <a:r>
              <a:rPr lang="zh-CN" altLang="en-US" sz="4000" b="1" dirty="0">
                <a:solidFill>
                  <a:schemeClr val="bg1"/>
                </a:solidFill>
                <a:cs typeface="+mn-ea"/>
                <a:sym typeface="+mn-lt"/>
              </a:rPr>
              <a:t>理清思路把握重点</a:t>
            </a:r>
            <a:endParaRPr lang="zh-CN" altLang="en-US" sz="4000" b="1" dirty="0">
              <a:solidFill>
                <a:schemeClr val="bg1"/>
              </a:solidFill>
              <a:cs typeface="+mn-ea"/>
              <a:sym typeface="+mn-lt"/>
            </a:endParaRPr>
          </a:p>
        </p:txBody>
      </p:sp>
      <p:sp>
        <p:nvSpPr>
          <p:cNvPr id="8" name="1"/>
          <p:cNvSpPr/>
          <p:nvPr/>
        </p:nvSpPr>
        <p:spPr>
          <a:xfrm>
            <a:off x="739150" y="3882224"/>
            <a:ext cx="2628938" cy="2026445"/>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11" name="矩形 10"/>
          <p:cNvSpPr/>
          <p:nvPr/>
        </p:nvSpPr>
        <p:spPr>
          <a:xfrm>
            <a:off x="937881" y="4233728"/>
            <a:ext cx="2390612" cy="1323439"/>
          </a:xfrm>
          <a:prstGeom prst="rect">
            <a:avLst/>
          </a:prstGeom>
        </p:spPr>
        <p:txBody>
          <a:bodyPr wrap="square">
            <a:spAutoFit/>
          </a:bodyPr>
          <a:lstStyle/>
          <a:p>
            <a:r>
              <a:rPr lang="zh-CN" altLang="en-US" sz="4000" b="1" dirty="0">
                <a:solidFill>
                  <a:schemeClr val="bg1"/>
                </a:solidFill>
                <a:cs typeface="+mn-ea"/>
                <a:sym typeface="+mn-lt"/>
              </a:rPr>
              <a:t>强化措施把握方法</a:t>
            </a:r>
            <a:endParaRPr lang="zh-CN" altLang="en-US" sz="4000" b="1" dirty="0">
              <a:solidFill>
                <a:schemeClr val="bg1"/>
              </a:solidFill>
              <a:cs typeface="+mn-ea"/>
              <a:sym typeface="+mn-lt"/>
            </a:endParaRPr>
          </a:p>
        </p:txBody>
      </p:sp>
      <p:sp>
        <p:nvSpPr>
          <p:cNvPr id="12" name="矩形 11"/>
          <p:cNvSpPr/>
          <p:nvPr/>
        </p:nvSpPr>
        <p:spPr>
          <a:xfrm>
            <a:off x="3888314" y="4079051"/>
            <a:ext cx="7564537" cy="377026"/>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三是按照会议的新部署新要求，全力做好各项工作，确保会议精神落地生根、开花结果。</a:t>
            </a:r>
            <a:endParaRPr lang="zh-CN" altLang="en-US" sz="1400" dirty="0">
              <a:solidFill>
                <a:schemeClr val="tx1">
                  <a:lumMod val="75000"/>
                  <a:lumOff val="25000"/>
                </a:schemeClr>
              </a:solidFill>
              <a:cs typeface="+mn-ea"/>
              <a:sym typeface="+mn-lt"/>
            </a:endParaRPr>
          </a:p>
        </p:txBody>
      </p:sp>
      <p:sp>
        <p:nvSpPr>
          <p:cNvPr id="13" name="矩形 12"/>
          <p:cNvSpPr/>
          <p:nvPr/>
        </p:nvSpPr>
        <p:spPr>
          <a:xfrm>
            <a:off x="3888314" y="4720321"/>
            <a:ext cx="7626340" cy="1023357"/>
          </a:xfrm>
          <a:prstGeom prst="rect">
            <a:avLst/>
          </a:prstGeom>
        </p:spPr>
        <p:txBody>
          <a:bodyPr wrap="square">
            <a:spAutoFit/>
          </a:bodyPr>
          <a:lstStyle/>
          <a:p>
            <a:pPr>
              <a:lnSpc>
                <a:spcPct val="150000"/>
              </a:lnSpc>
            </a:pPr>
            <a:r>
              <a:rPr lang="zh-CN" altLang="en-US" sz="1400" dirty="0">
                <a:solidFill>
                  <a:schemeClr val="tx1">
                    <a:lumMod val="75000"/>
                    <a:lumOff val="25000"/>
                  </a:schemeClr>
                </a:solidFill>
                <a:cs typeface="+mn-ea"/>
                <a:sym typeface="+mn-lt"/>
              </a:rPr>
              <a:t>为实现第二个百年奋斗目标而努力、踏上建设社会主义现代化国家新征程，我们伟大的党，不忘初心再出发，勇担重任立潮头，引领承载中国人民伟大梦想的航船破浪前进，驶向更加光辉的彼岸。</a:t>
            </a:r>
            <a:endParaRPr lang="zh-CN" altLang="en-US" sz="1400" dirty="0">
              <a:solidFill>
                <a:schemeClr val="tx1">
                  <a:lumMod val="75000"/>
                  <a:lumOff val="25000"/>
                </a:schemeClr>
              </a:solidFill>
              <a:cs typeface="+mn-ea"/>
              <a:sym typeface="+mn-lt"/>
            </a:endParaRPr>
          </a:p>
        </p:txBody>
      </p:sp>
      <p:sp>
        <p:nvSpPr>
          <p:cNvPr id="14" name="矩形 13"/>
          <p:cNvSpPr/>
          <p:nvPr/>
        </p:nvSpPr>
        <p:spPr>
          <a:xfrm>
            <a:off x="3689498" y="1689173"/>
            <a:ext cx="7950052" cy="1736447"/>
          </a:xfrm>
          <a:prstGeom prst="rect">
            <a:avLst/>
          </a:prstGeom>
          <a:no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3689497" y="3882225"/>
            <a:ext cx="7950052" cy="2026444"/>
          </a:xfrm>
          <a:prstGeom prst="rect">
            <a:avLst/>
          </a:prstGeom>
          <a:noFill/>
          <a:ln>
            <a:solidFill>
              <a:srgbClr val="9F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299"/>
                            </p:stCondLst>
                            <p:childTnLst>
                              <p:par>
                                <p:cTn id="19" presetID="49" presetClass="entr" presetSubtype="0" decel="10000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360"/>
                                          </p:val>
                                        </p:tav>
                                        <p:tav tm="100000">
                                          <p:val>
                                            <p:fltVal val="0"/>
                                          </p:val>
                                        </p:tav>
                                      </p:tavLst>
                                    </p:anim>
                                    <p:animEffect transition="in" filter="fade">
                                      <p:cBhvr>
                                        <p:cTn id="24" dur="1000"/>
                                        <p:tgtEl>
                                          <p:spTgt spid="7"/>
                                        </p:tgtEl>
                                      </p:cBhvr>
                                    </p:animEffect>
                                  </p:childTnLst>
                                </p:cTn>
                              </p:par>
                            </p:childTnLst>
                          </p:cTn>
                        </p:par>
                        <p:par>
                          <p:cTn id="25" fill="hold">
                            <p:stCondLst>
                              <p:cond delay="3299"/>
                            </p:stCondLst>
                            <p:childTnLst>
                              <p:par>
                                <p:cTn id="26" presetID="22" presetClass="entr" presetSubtype="8"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3799"/>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7050"/>
                            </p:stCondLst>
                            <p:childTnLst>
                              <p:par>
                                <p:cTn id="34" presetID="49" presetClass="entr" presetSubtype="0" decel="10000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360"/>
                                          </p:val>
                                        </p:tav>
                                        <p:tav tm="100000">
                                          <p:val>
                                            <p:fltVal val="0"/>
                                          </p:val>
                                        </p:tav>
                                      </p:tavLst>
                                    </p:anim>
                                    <p:animEffect transition="in" filter="fade">
                                      <p:cBhvr>
                                        <p:cTn id="39" dur="1000"/>
                                        <p:tgtEl>
                                          <p:spTgt spid="8"/>
                                        </p:tgtEl>
                                      </p:cBhvr>
                                    </p:animEffect>
                                  </p:childTnLst>
                                </p:cTn>
                              </p:par>
                            </p:childTnLst>
                          </p:cTn>
                        </p:par>
                        <p:par>
                          <p:cTn id="40" fill="hold">
                            <p:stCondLst>
                              <p:cond delay="805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8550"/>
                            </p:stCondLst>
                            <p:childTnLst>
                              <p:par>
                                <p:cTn id="45" presetID="10" presetClass="entr" presetSubtype="0" fill="hold" grpId="0" nodeType="afterEffect">
                                  <p:stCondLst>
                                    <p:cond delay="0"/>
                                  </p:stCondLst>
                                  <p:iterate type="lt">
                                    <p:tmPct val="10000"/>
                                  </p:iterate>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10949"/>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bldLvl="0" animBg="1"/>
      <p:bldP spid="8" grpId="0" bldLvl="0" animBg="1"/>
      <p:bldP spid="12" grpId="0"/>
      <p:bldP spid="13" grpId="0"/>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11300" y="750920"/>
            <a:ext cx="2242756" cy="1319268"/>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820866">
            <a:off x="9395326" y="1278847"/>
            <a:ext cx="1187404" cy="698473"/>
          </a:xfrm>
          <a:prstGeom prst="rect">
            <a:avLst/>
          </a:prstGeom>
        </p:spPr>
      </p:pic>
      <p:sp>
        <p:nvSpPr>
          <p:cNvPr id="13" name="党"/>
          <p:cNvSpPr txBox="1"/>
          <p:nvPr/>
        </p:nvSpPr>
        <p:spPr>
          <a:xfrm>
            <a:off x="2797649" y="2542591"/>
            <a:ext cx="8100535" cy="923330"/>
          </a:xfrm>
          <a:prstGeom prst="rect">
            <a:avLst/>
          </a:prstGeom>
          <a:noFill/>
          <a:ln>
            <a:noFill/>
          </a:ln>
          <a:effectLst>
            <a:innerShdw blurRad="63500" dist="50800" dir="16200000">
              <a:prstClr val="black">
                <a:alpha val="50000"/>
              </a:prstClr>
            </a:innerShdw>
          </a:effectLst>
        </p:spPr>
        <p:txBody>
          <a:bodyPr wrap="square" rtlCol="0">
            <a:spAutoFit/>
          </a:bodyPr>
          <a:lstStyle/>
          <a:p>
            <a:r>
              <a:rPr lang="zh-CN" altLang="en-US" sz="5400" b="1" dirty="0">
                <a:gradFill>
                  <a:gsLst>
                    <a:gs pos="100000">
                      <a:srgbClr val="FF0000"/>
                    </a:gs>
                    <a:gs pos="0">
                      <a:srgbClr val="C00000"/>
                    </a:gs>
                  </a:gsLst>
                  <a:lin ang="4800000" scaled="0"/>
                </a:gradFill>
                <a:cs typeface="+mn-ea"/>
                <a:sym typeface="+mn-lt"/>
              </a:rPr>
              <a:t>提升党的群众组织力</a:t>
            </a:r>
            <a:r>
              <a:rPr lang="en-US" altLang="zh-CN" sz="5400" b="1" dirty="0">
                <a:solidFill>
                  <a:srgbClr val="C00000"/>
                </a:solidFill>
                <a:cs typeface="+mn-ea"/>
                <a:sym typeface="+mn-lt"/>
              </a:rPr>
              <a:t>   </a:t>
            </a:r>
            <a:endParaRPr lang="zh-CN" altLang="en-US" sz="3600" b="1" dirty="0">
              <a:cs typeface="+mn-ea"/>
              <a:sym typeface="+mn-lt"/>
            </a:endParaRPr>
          </a:p>
        </p:txBody>
      </p:sp>
      <p:sp>
        <p:nvSpPr>
          <p:cNvPr id="14" name="党"/>
          <p:cNvSpPr txBox="1"/>
          <p:nvPr/>
        </p:nvSpPr>
        <p:spPr>
          <a:xfrm>
            <a:off x="3189427" y="1865157"/>
            <a:ext cx="5813145" cy="603563"/>
          </a:xfrm>
          <a:prstGeom prst="rect">
            <a:avLst/>
          </a:prstGeom>
          <a:noFill/>
          <a:ln>
            <a:noFill/>
          </a:ln>
          <a:effectLst>
            <a:innerShdw blurRad="63500" dist="50800" dir="16200000">
              <a:prstClr val="black">
                <a:alpha val="50000"/>
              </a:prstClr>
            </a:innerShdw>
          </a:effectLst>
        </p:spPr>
        <p:txBody>
          <a:bodyPr wrap="square" rtlCol="0">
            <a:spAutoFit/>
          </a:bodyPr>
          <a:lstStyle>
            <a:defPPr>
              <a:defRPr lang="zh-CN"/>
            </a:defPPr>
            <a:lvl1pPr algn="ctr">
              <a:lnSpc>
                <a:spcPct val="110000"/>
              </a:lnSpc>
              <a:defRPr sz="4400" b="1">
                <a:ln w="3175">
                  <a:noFill/>
                </a:ln>
                <a:gradFill>
                  <a:gsLst>
                    <a:gs pos="0">
                      <a:srgbClr val="C00000"/>
                    </a:gs>
                    <a:gs pos="100000">
                      <a:srgbClr val="FF0000"/>
                    </a:gs>
                  </a:gsLst>
                  <a:lin ang="2700000" scaled="0"/>
                </a:gradFill>
                <a:latin typeface="方正清刻本悦宋简体" panose="02000000000000000000" pitchFamily="2" charset="-122"/>
                <a:ea typeface="方正清刻本悦宋简体" panose="02000000000000000000" pitchFamily="2" charset="-122"/>
                <a:cs typeface="方正苏新诗柳楷简体-yolan" panose="02000000000000000000" pitchFamily="2" charset="-122"/>
              </a:defRPr>
            </a:lvl1pPr>
          </a:lstStyle>
          <a:p>
            <a:r>
              <a:rPr lang="zh-CN" altLang="en-US" sz="2800" dirty="0">
                <a:solidFill>
                  <a:schemeClr val="tx1">
                    <a:lumMod val="75000"/>
                    <a:lumOff val="25000"/>
                  </a:schemeClr>
                </a:solidFill>
                <a:latin typeface="+mn-lt"/>
                <a:ea typeface="+mn-ea"/>
                <a:cs typeface="+mn-ea"/>
                <a:sym typeface="+mn-lt"/>
              </a:rPr>
              <a:t>《</a:t>
            </a:r>
            <a:r>
              <a:rPr lang="zh-CN" altLang="en-US" sz="3200" dirty="0">
                <a:solidFill>
                  <a:schemeClr val="tx1">
                    <a:lumMod val="75000"/>
                    <a:lumOff val="25000"/>
                  </a:schemeClr>
                </a:solidFill>
                <a:latin typeface="+mn-lt"/>
                <a:ea typeface="+mn-ea"/>
                <a:cs typeface="+mn-ea"/>
                <a:sym typeface="+mn-lt"/>
              </a:rPr>
              <a:t>加强党支部标准化建设</a:t>
            </a:r>
            <a:r>
              <a:rPr lang="zh-CN" altLang="en-US" sz="2800" dirty="0">
                <a:solidFill>
                  <a:schemeClr val="tx1">
                    <a:lumMod val="75000"/>
                    <a:lumOff val="25000"/>
                  </a:schemeClr>
                </a:solidFill>
                <a:latin typeface="+mn-lt"/>
                <a:ea typeface="+mn-ea"/>
                <a:cs typeface="+mn-ea"/>
                <a:sym typeface="+mn-lt"/>
              </a:rPr>
              <a:t>》</a:t>
            </a:r>
            <a:endParaRPr lang="zh-CN" altLang="en-US" sz="2800" dirty="0">
              <a:solidFill>
                <a:schemeClr val="tx1">
                  <a:lumMod val="75000"/>
                  <a:lumOff val="25000"/>
                </a:schemeClr>
              </a:solidFill>
              <a:latin typeface="+mn-lt"/>
              <a:ea typeface="+mn-ea"/>
              <a:cs typeface="+mn-ea"/>
              <a:sym typeface="+mn-lt"/>
            </a:endParaRPr>
          </a:p>
        </p:txBody>
      </p:sp>
      <p:grpSp>
        <p:nvGrpSpPr>
          <p:cNvPr id="16" name="组合 15"/>
          <p:cNvGrpSpPr/>
          <p:nvPr/>
        </p:nvGrpSpPr>
        <p:grpSpPr>
          <a:xfrm>
            <a:off x="4257285" y="4322975"/>
            <a:ext cx="3196184" cy="794020"/>
            <a:chOff x="5013963" y="4734798"/>
            <a:chExt cx="2397138" cy="595515"/>
          </a:xfrm>
        </p:grpSpPr>
        <p:sp>
          <p:nvSpPr>
            <p:cNvPr id="17" name="带形: 上凸 5"/>
            <p:cNvSpPr/>
            <p:nvPr/>
          </p:nvSpPr>
          <p:spPr>
            <a:xfrm>
              <a:off x="5013963" y="4739994"/>
              <a:ext cx="2397138" cy="590319"/>
            </a:xfrm>
            <a:prstGeom prst="ribbon2">
              <a:avLst>
                <a:gd name="adj1" fmla="val 12175"/>
                <a:gd name="adj2" fmla="val 75000"/>
              </a:avLst>
            </a:prstGeom>
            <a:gradFill>
              <a:gsLst>
                <a:gs pos="75000">
                  <a:srgbClr val="C00000"/>
                </a:gs>
                <a:gs pos="25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8" name="党"/>
            <p:cNvSpPr txBox="1"/>
            <p:nvPr/>
          </p:nvSpPr>
          <p:spPr>
            <a:xfrm>
              <a:off x="5306291" y="4734798"/>
              <a:ext cx="1787235" cy="450749"/>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3200" b="1" dirty="0">
                  <a:ln w="3175">
                    <a:noFill/>
                  </a:ln>
                  <a:solidFill>
                    <a:srgbClr val="FFFCE1"/>
                  </a:solidFill>
                  <a:cs typeface="+mn-ea"/>
                  <a:sym typeface="+mn-lt"/>
                </a:rPr>
                <a:t>学习解读</a:t>
              </a:r>
              <a:endParaRPr lang="en-US" altLang="zh-CN" sz="3200" b="1" dirty="0">
                <a:ln w="3175">
                  <a:noFill/>
                </a:ln>
                <a:solidFill>
                  <a:srgbClr val="FFFCE1"/>
                </a:solidFill>
                <a:cs typeface="+mn-ea"/>
                <a:sym typeface="+mn-lt"/>
              </a:endParaRPr>
            </a:p>
          </p:txBody>
        </p:sp>
      </p:grpSp>
      <p:sp>
        <p:nvSpPr>
          <p:cNvPr id="20" name="矩形 19"/>
          <p:cNvSpPr/>
          <p:nvPr/>
        </p:nvSpPr>
        <p:spPr>
          <a:xfrm>
            <a:off x="4257285" y="3690929"/>
            <a:ext cx="3775393" cy="400110"/>
          </a:xfrm>
          <a:prstGeom prst="rect">
            <a:avLst/>
          </a:prstGeom>
        </p:spPr>
        <p:txBody>
          <a:bodyPr wrap="none">
            <a:spAutoFit/>
          </a:bodyPr>
          <a:lstStyle/>
          <a:p>
            <a:r>
              <a:rPr lang="zh-CN" altLang="en-US" sz="2000" dirty="0">
                <a:solidFill>
                  <a:schemeClr val="tx1">
                    <a:lumMod val="75000"/>
                    <a:lumOff val="25000"/>
                  </a:schemeClr>
                </a:solidFill>
                <a:cs typeface="+mn-ea"/>
                <a:sym typeface="+mn-lt"/>
              </a:rPr>
              <a:t>习近平主持召开中央政治局会议</a:t>
            </a:r>
            <a:endParaRPr lang="zh-CN" altLang="en-US" sz="2000" dirty="0">
              <a:solidFill>
                <a:schemeClr val="tx1">
                  <a:lumMod val="75000"/>
                  <a:lumOff val="25000"/>
                </a:schemeClr>
              </a:solidFill>
              <a:cs typeface="+mn-ea"/>
              <a:sym typeface="+mn-lt"/>
            </a:endParaRPr>
          </a:p>
        </p:txBody>
      </p:sp>
      <p:cxnSp>
        <p:nvCxnSpPr>
          <p:cNvPr id="21" name="直接连接符 20"/>
          <p:cNvCxnSpPr/>
          <p:nvPr/>
        </p:nvCxnSpPr>
        <p:spPr>
          <a:xfrm>
            <a:off x="2856927" y="3920524"/>
            <a:ext cx="140035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032678" y="3920127"/>
            <a:ext cx="140035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750"/>
                                  </p:stCondLst>
                                  <p:iterate type="lt">
                                    <p:tmPct val="13889"/>
                                  </p:iterate>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p:stCondLst>
                                    <p:cond delay="3000"/>
                                  </p:stCondLst>
                                  <p:iterate type="lt">
                                    <p:tmPct val="8333"/>
                                  </p:iterate>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22" presetClass="entr" presetSubtype="8" fill="hold" nodeType="withEffect">
                                  <p:stCondLst>
                                    <p:cond delay="300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par>
                                <p:cTn id="28" presetID="53" presetClass="entr" presetSubtype="16" fill="hold" grpId="0" nodeType="withEffect">
                                  <p:stCondLst>
                                    <p:cond delay="3100"/>
                                  </p:stCondLst>
                                  <p:iterate type="lt">
                                    <p:tmPct val="10000"/>
                                  </p:iterate>
                                  <p:childTnLst>
                                    <p:set>
                                      <p:cBhvr>
                                        <p:cTn id="29" dur="1" fill="hold">
                                          <p:stCondLst>
                                            <p:cond delay="0"/>
                                          </p:stCondLst>
                                        </p:cTn>
                                        <p:tgtEl>
                                          <p:spTgt spid="20"/>
                                        </p:tgtEl>
                                        <p:attrNameLst>
                                          <p:attrName>style.visibility</p:attrName>
                                        </p:attrNameLst>
                                      </p:cBhvr>
                                      <p:to>
                                        <p:strVal val="visible"/>
                                      </p:to>
                                    </p:set>
                                    <p:anim calcmode="lin" valueType="num">
                                      <p:cBhvr>
                                        <p:cTn id="30" dur="900" fill="hold"/>
                                        <p:tgtEl>
                                          <p:spTgt spid="20"/>
                                        </p:tgtEl>
                                        <p:attrNameLst>
                                          <p:attrName>ppt_w</p:attrName>
                                        </p:attrNameLst>
                                      </p:cBhvr>
                                      <p:tavLst>
                                        <p:tav tm="0">
                                          <p:val>
                                            <p:fltVal val="0"/>
                                          </p:val>
                                        </p:tav>
                                        <p:tav tm="100000">
                                          <p:val>
                                            <p:strVal val="#ppt_w"/>
                                          </p:val>
                                        </p:tav>
                                      </p:tavLst>
                                    </p:anim>
                                    <p:anim calcmode="lin" valueType="num">
                                      <p:cBhvr>
                                        <p:cTn id="31" dur="900" fill="hold"/>
                                        <p:tgtEl>
                                          <p:spTgt spid="20"/>
                                        </p:tgtEl>
                                        <p:attrNameLst>
                                          <p:attrName>ppt_h</p:attrName>
                                        </p:attrNameLst>
                                      </p:cBhvr>
                                      <p:tavLst>
                                        <p:tav tm="0">
                                          <p:val>
                                            <p:fltVal val="0"/>
                                          </p:val>
                                        </p:tav>
                                        <p:tav tm="100000">
                                          <p:val>
                                            <p:strVal val="#ppt_h"/>
                                          </p:val>
                                        </p:tav>
                                      </p:tavLst>
                                    </p:anim>
                                    <p:animEffect transition="in" filter="fade">
                                      <p:cBhvr>
                                        <p:cTn id="32" dur="900"/>
                                        <p:tgtEl>
                                          <p:spTgt spid="20"/>
                                        </p:tgtEl>
                                      </p:cBhvr>
                                    </p:animEffect>
                                  </p:childTnLst>
                                </p:cTn>
                              </p:par>
                              <p:par>
                                <p:cTn id="33" presetID="16" presetClass="entr" presetSubtype="21" fill="hold" nodeType="withEffect">
                                  <p:stCondLst>
                                    <p:cond delay="425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par>
                                <p:cTn id="36" presetID="22" presetClass="entr" presetSubtype="8" fill="hold" nodeType="withEffect">
                                  <p:stCondLst>
                                    <p:cond delay="300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29"/>
          <p:cNvSpPr txBox="1"/>
          <p:nvPr/>
        </p:nvSpPr>
        <p:spPr>
          <a:xfrm>
            <a:off x="865363" y="3380003"/>
            <a:ext cx="3570208" cy="830997"/>
          </a:xfrm>
          <a:prstGeom prst="rect">
            <a:avLst/>
          </a:prstGeom>
          <a:noFill/>
        </p:spPr>
        <p:txBody>
          <a:bodyPr wrap="none" rtlCol="0">
            <a:spAutoFit/>
          </a:bodyPr>
          <a:lstStyle/>
          <a:p>
            <a:r>
              <a:rPr lang="en-US" altLang="zh-CN" sz="4800" dirty="0">
                <a:solidFill>
                  <a:srgbClr val="C00000"/>
                </a:solidFill>
                <a:cs typeface="+mn-ea"/>
                <a:sym typeface="+mn-lt"/>
              </a:rPr>
              <a:t>CONTENTS</a:t>
            </a:r>
            <a:endParaRPr lang="zh-CN" altLang="en-US" sz="4800" dirty="0">
              <a:solidFill>
                <a:srgbClr val="C00000"/>
              </a:solidFill>
              <a:cs typeface="+mn-ea"/>
              <a:sym typeface="+mn-lt"/>
            </a:endParaRPr>
          </a:p>
        </p:txBody>
      </p:sp>
      <p:sp>
        <p:nvSpPr>
          <p:cNvPr id="45" name="文本框 43"/>
          <p:cNvSpPr txBox="1"/>
          <p:nvPr/>
        </p:nvSpPr>
        <p:spPr>
          <a:xfrm>
            <a:off x="1594376" y="2211981"/>
            <a:ext cx="2031325" cy="1200329"/>
          </a:xfrm>
          <a:prstGeom prst="rect">
            <a:avLst/>
          </a:prstGeom>
          <a:noFill/>
        </p:spPr>
        <p:txBody>
          <a:bodyPr wrap="none" rtlCol="0">
            <a:spAutoFit/>
          </a:bodyPr>
          <a:lstStyle/>
          <a:p>
            <a:r>
              <a:rPr lang="zh-CN" altLang="en-US" sz="7200" b="1" dirty="0">
                <a:solidFill>
                  <a:srgbClr val="C00000"/>
                </a:solidFill>
                <a:cs typeface="+mn-ea"/>
                <a:sym typeface="+mn-lt"/>
              </a:rPr>
              <a:t>目录</a:t>
            </a:r>
            <a:endParaRPr lang="zh-CN" altLang="en-US" sz="7200" b="1" dirty="0">
              <a:solidFill>
                <a:srgbClr val="C00000"/>
              </a:solidFill>
              <a:cs typeface="+mn-ea"/>
              <a:sym typeface="+mn-lt"/>
            </a:endParaRPr>
          </a:p>
        </p:txBody>
      </p:sp>
      <p:sp>
        <p:nvSpPr>
          <p:cNvPr id="68" name="矩形 67"/>
          <p:cNvSpPr/>
          <p:nvPr/>
        </p:nvSpPr>
        <p:spPr>
          <a:xfrm>
            <a:off x="5743375" y="1562439"/>
            <a:ext cx="4979663" cy="461665"/>
          </a:xfrm>
          <a:prstGeom prst="rect">
            <a:avLst/>
          </a:prstGeom>
        </p:spPr>
        <p:txBody>
          <a:bodyPr wrap="square">
            <a:spAutoFit/>
          </a:bodyPr>
          <a:lstStyle/>
          <a:p>
            <a:pPr algn="r"/>
            <a:r>
              <a:rPr lang="zh-CN" altLang="en-US" sz="2400" b="1" dirty="0">
                <a:solidFill>
                  <a:schemeClr val="tx1">
                    <a:lumMod val="75000"/>
                    <a:lumOff val="25000"/>
                  </a:schemeClr>
                </a:solidFill>
                <a:cs typeface="+mn-ea"/>
                <a:sym typeface="+mn-lt"/>
              </a:rPr>
              <a:t>学习领会中共中央政治局会议精神</a:t>
            </a:r>
            <a:endParaRPr lang="zh-CN" altLang="en-US" sz="2400" b="1" dirty="0">
              <a:solidFill>
                <a:schemeClr val="tx1">
                  <a:lumMod val="75000"/>
                  <a:lumOff val="25000"/>
                </a:schemeClr>
              </a:solidFill>
              <a:cs typeface="+mn-ea"/>
              <a:sym typeface="+mn-lt"/>
            </a:endParaRPr>
          </a:p>
        </p:txBody>
      </p:sp>
      <p:sp>
        <p:nvSpPr>
          <p:cNvPr id="69" name="矩形 68"/>
          <p:cNvSpPr/>
          <p:nvPr/>
        </p:nvSpPr>
        <p:spPr>
          <a:xfrm>
            <a:off x="5446021" y="2278953"/>
            <a:ext cx="5277016" cy="461665"/>
          </a:xfrm>
          <a:prstGeom prst="rect">
            <a:avLst/>
          </a:prstGeom>
        </p:spPr>
        <p:txBody>
          <a:bodyPr wrap="square">
            <a:spAutoFit/>
          </a:bodyPr>
          <a:lstStyle/>
          <a:p>
            <a:pPr algn="r"/>
            <a:r>
              <a:rPr lang="zh-CN" altLang="en-US" sz="2400" b="1" dirty="0">
                <a:solidFill>
                  <a:schemeClr val="tx1">
                    <a:lumMod val="75000"/>
                    <a:lumOff val="25000"/>
                  </a:schemeClr>
                </a:solidFill>
                <a:cs typeface="+mn-ea"/>
                <a:sym typeface="+mn-lt"/>
              </a:rPr>
              <a:t>中国共产党支部工作条例（实行）</a:t>
            </a:r>
            <a:endParaRPr lang="zh-CN" altLang="en-US" sz="2400" b="1" dirty="0">
              <a:solidFill>
                <a:schemeClr val="tx1">
                  <a:lumMod val="75000"/>
                  <a:lumOff val="25000"/>
                </a:schemeClr>
              </a:solidFill>
              <a:cs typeface="+mn-ea"/>
              <a:sym typeface="+mn-lt"/>
            </a:endParaRPr>
          </a:p>
        </p:txBody>
      </p:sp>
      <p:sp>
        <p:nvSpPr>
          <p:cNvPr id="70" name="矩形 69"/>
          <p:cNvSpPr/>
          <p:nvPr/>
        </p:nvSpPr>
        <p:spPr>
          <a:xfrm>
            <a:off x="5705124" y="2954843"/>
            <a:ext cx="5507582" cy="461665"/>
          </a:xfrm>
          <a:prstGeom prst="rect">
            <a:avLst/>
          </a:prstGeom>
        </p:spPr>
        <p:txBody>
          <a:bodyPr wrap="square">
            <a:spAutoFit/>
          </a:bodyPr>
          <a:lstStyle/>
          <a:p>
            <a:pPr algn="r"/>
            <a:r>
              <a:rPr lang="en-US" altLang="zh-CN" sz="2400" b="1" dirty="0">
                <a:solidFill>
                  <a:schemeClr val="tx1">
                    <a:lumMod val="75000"/>
                    <a:lumOff val="25000"/>
                  </a:schemeClr>
                </a:solidFill>
                <a:cs typeface="+mn-ea"/>
                <a:sym typeface="+mn-lt"/>
              </a:rPr>
              <a:t>2018—2022</a:t>
            </a:r>
            <a:r>
              <a:rPr lang="zh-CN" altLang="en-US" sz="2400" b="1" dirty="0">
                <a:solidFill>
                  <a:schemeClr val="tx1">
                    <a:lumMod val="75000"/>
                    <a:lumOff val="25000"/>
                  </a:schemeClr>
                </a:solidFill>
                <a:cs typeface="+mn-ea"/>
                <a:sym typeface="+mn-lt"/>
              </a:rPr>
              <a:t>年全国干部教育培训规划</a:t>
            </a:r>
            <a:endParaRPr lang="zh-CN" altLang="en-US" sz="2400" b="1" dirty="0">
              <a:solidFill>
                <a:schemeClr val="tx1">
                  <a:lumMod val="75000"/>
                  <a:lumOff val="25000"/>
                </a:schemeClr>
              </a:solidFill>
              <a:cs typeface="+mn-ea"/>
              <a:sym typeface="+mn-lt"/>
            </a:endParaRPr>
          </a:p>
        </p:txBody>
      </p:sp>
      <p:sp>
        <p:nvSpPr>
          <p:cNvPr id="71" name="矩形 70"/>
          <p:cNvSpPr/>
          <p:nvPr/>
        </p:nvSpPr>
        <p:spPr>
          <a:xfrm>
            <a:off x="2426817" y="3657275"/>
            <a:ext cx="6519399" cy="461665"/>
          </a:xfrm>
          <a:prstGeom prst="rect">
            <a:avLst/>
          </a:prstGeom>
        </p:spPr>
        <p:txBody>
          <a:bodyPr wrap="square">
            <a:spAutoFit/>
          </a:bodyPr>
          <a:lstStyle/>
          <a:p>
            <a:pPr algn="r"/>
            <a:r>
              <a:rPr lang="zh-CN" altLang="en-US" sz="2400" b="1" dirty="0">
                <a:solidFill>
                  <a:schemeClr val="tx1">
                    <a:lumMod val="75000"/>
                    <a:lumOff val="25000"/>
                  </a:schemeClr>
                </a:solidFill>
                <a:cs typeface="+mn-ea"/>
                <a:sym typeface="+mn-lt"/>
              </a:rPr>
              <a:t>会议亮点、指明方向</a:t>
            </a:r>
            <a:endParaRPr lang="zh-CN" altLang="en-US" sz="2400" b="1" dirty="0">
              <a:solidFill>
                <a:schemeClr val="tx1">
                  <a:lumMod val="75000"/>
                  <a:lumOff val="25000"/>
                </a:schemeClr>
              </a:solidFill>
              <a:cs typeface="+mn-ea"/>
              <a:sym typeface="+mn-lt"/>
            </a:endParaRPr>
          </a:p>
        </p:txBody>
      </p:sp>
      <p:sp>
        <p:nvSpPr>
          <p:cNvPr id="76" name="矩形 75"/>
          <p:cNvSpPr/>
          <p:nvPr/>
        </p:nvSpPr>
        <p:spPr>
          <a:xfrm>
            <a:off x="4858407" y="4384415"/>
            <a:ext cx="6519399" cy="461665"/>
          </a:xfrm>
          <a:prstGeom prst="rect">
            <a:avLst/>
          </a:prstGeom>
        </p:spPr>
        <p:txBody>
          <a:bodyPr wrap="square">
            <a:spAutoFit/>
          </a:bodyPr>
          <a:lstStyle/>
          <a:p>
            <a:pPr algn="r"/>
            <a:r>
              <a:rPr lang="zh-CN" altLang="en-US" sz="2400" b="1" dirty="0">
                <a:solidFill>
                  <a:schemeClr val="tx1">
                    <a:lumMod val="75000"/>
                    <a:lumOff val="25000"/>
                  </a:schemeClr>
                </a:solidFill>
                <a:cs typeface="+mn-ea"/>
                <a:sym typeface="+mn-lt"/>
              </a:rPr>
              <a:t>不忘初心，牢记使命怎样认真遵照执行</a:t>
            </a:r>
            <a:endParaRPr lang="zh-CN" altLang="en-US" sz="2400" b="1" dirty="0">
              <a:solidFill>
                <a:schemeClr val="tx1">
                  <a:lumMod val="75000"/>
                  <a:lumOff val="25000"/>
                </a:schemeClr>
              </a:solidFill>
              <a:cs typeface="+mn-ea"/>
              <a:sym typeface="+mn-lt"/>
            </a:endParaRPr>
          </a:p>
        </p:txBody>
      </p:sp>
      <p:sp>
        <p:nvSpPr>
          <p:cNvPr id="78" name="圆角矩形 77"/>
          <p:cNvSpPr/>
          <p:nvPr/>
        </p:nvSpPr>
        <p:spPr>
          <a:xfrm>
            <a:off x="4933508" y="2211981"/>
            <a:ext cx="936878" cy="53596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79" name="圆角矩形 78"/>
          <p:cNvSpPr/>
          <p:nvPr/>
        </p:nvSpPr>
        <p:spPr>
          <a:xfrm>
            <a:off x="4933508" y="1544065"/>
            <a:ext cx="936878" cy="53596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0" name="圆角矩形 79"/>
          <p:cNvSpPr/>
          <p:nvPr/>
        </p:nvSpPr>
        <p:spPr>
          <a:xfrm>
            <a:off x="4952558" y="3657265"/>
            <a:ext cx="936878" cy="53596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1" name="圆角矩形 80"/>
          <p:cNvSpPr/>
          <p:nvPr/>
        </p:nvSpPr>
        <p:spPr>
          <a:xfrm>
            <a:off x="4933508" y="2932198"/>
            <a:ext cx="936878" cy="53596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2" name="圆角矩形 81"/>
          <p:cNvSpPr/>
          <p:nvPr/>
        </p:nvSpPr>
        <p:spPr>
          <a:xfrm>
            <a:off x="4952558" y="4343623"/>
            <a:ext cx="936878" cy="53596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3" name="文本框 82"/>
          <p:cNvSpPr txBox="1"/>
          <p:nvPr/>
        </p:nvSpPr>
        <p:spPr>
          <a:xfrm>
            <a:off x="5084226" y="1553125"/>
            <a:ext cx="642510" cy="523220"/>
          </a:xfrm>
          <a:prstGeom prst="rect">
            <a:avLst/>
          </a:prstGeom>
          <a:noFill/>
        </p:spPr>
        <p:txBody>
          <a:bodyPr wrap="square" rtlCol="0">
            <a:spAutoFit/>
          </a:bodyPr>
          <a:lstStyle/>
          <a:p>
            <a:r>
              <a:rPr lang="en-US" altLang="zh-CN" sz="2800" b="1" dirty="0">
                <a:solidFill>
                  <a:schemeClr val="bg1"/>
                </a:solidFill>
                <a:cs typeface="+mn-ea"/>
                <a:sym typeface="+mn-lt"/>
              </a:rPr>
              <a:t>01</a:t>
            </a:r>
            <a:endParaRPr lang="zh-CN" altLang="en-US" sz="2800" b="1" dirty="0">
              <a:solidFill>
                <a:schemeClr val="bg1"/>
              </a:solidFill>
              <a:cs typeface="+mn-ea"/>
              <a:sym typeface="+mn-lt"/>
            </a:endParaRPr>
          </a:p>
        </p:txBody>
      </p:sp>
      <p:sp>
        <p:nvSpPr>
          <p:cNvPr id="84" name="文本框 83"/>
          <p:cNvSpPr txBox="1"/>
          <p:nvPr/>
        </p:nvSpPr>
        <p:spPr>
          <a:xfrm>
            <a:off x="5056126" y="2238094"/>
            <a:ext cx="642510" cy="523220"/>
          </a:xfrm>
          <a:prstGeom prst="rect">
            <a:avLst/>
          </a:prstGeom>
          <a:noFill/>
        </p:spPr>
        <p:txBody>
          <a:bodyPr wrap="square" rtlCol="0">
            <a:spAutoFit/>
          </a:bodyPr>
          <a:lstStyle/>
          <a:p>
            <a:r>
              <a:rPr lang="en-US" altLang="zh-CN" sz="2800" b="1" dirty="0">
                <a:solidFill>
                  <a:schemeClr val="bg1"/>
                </a:solidFill>
                <a:cs typeface="+mn-ea"/>
                <a:sym typeface="+mn-lt"/>
              </a:rPr>
              <a:t>02</a:t>
            </a:r>
            <a:endParaRPr lang="zh-CN" altLang="en-US" sz="2800" b="1" dirty="0">
              <a:solidFill>
                <a:schemeClr val="bg1"/>
              </a:solidFill>
              <a:cs typeface="+mn-ea"/>
              <a:sym typeface="+mn-lt"/>
            </a:endParaRPr>
          </a:p>
        </p:txBody>
      </p:sp>
      <p:sp>
        <p:nvSpPr>
          <p:cNvPr id="85" name="文本框 84"/>
          <p:cNvSpPr txBox="1"/>
          <p:nvPr/>
        </p:nvSpPr>
        <p:spPr>
          <a:xfrm>
            <a:off x="5076427" y="2924065"/>
            <a:ext cx="642510" cy="523220"/>
          </a:xfrm>
          <a:prstGeom prst="rect">
            <a:avLst/>
          </a:prstGeom>
          <a:noFill/>
        </p:spPr>
        <p:txBody>
          <a:bodyPr wrap="square" rtlCol="0">
            <a:spAutoFit/>
          </a:bodyPr>
          <a:lstStyle/>
          <a:p>
            <a:r>
              <a:rPr lang="en-US" altLang="zh-CN" sz="2800" b="1" dirty="0">
                <a:solidFill>
                  <a:schemeClr val="bg1"/>
                </a:solidFill>
                <a:cs typeface="+mn-ea"/>
                <a:sym typeface="+mn-lt"/>
              </a:rPr>
              <a:t>03</a:t>
            </a:r>
            <a:endParaRPr lang="zh-CN" altLang="en-US" sz="2800" b="1" dirty="0">
              <a:solidFill>
                <a:schemeClr val="bg1"/>
              </a:solidFill>
              <a:cs typeface="+mn-ea"/>
              <a:sym typeface="+mn-lt"/>
            </a:endParaRPr>
          </a:p>
        </p:txBody>
      </p:sp>
      <p:sp>
        <p:nvSpPr>
          <p:cNvPr id="86" name="文本框 85"/>
          <p:cNvSpPr txBox="1"/>
          <p:nvPr/>
        </p:nvSpPr>
        <p:spPr>
          <a:xfrm>
            <a:off x="5076427" y="3667627"/>
            <a:ext cx="642510" cy="523220"/>
          </a:xfrm>
          <a:prstGeom prst="rect">
            <a:avLst/>
          </a:prstGeom>
          <a:noFill/>
        </p:spPr>
        <p:txBody>
          <a:bodyPr wrap="square" rtlCol="0">
            <a:spAutoFit/>
          </a:bodyPr>
          <a:lstStyle/>
          <a:p>
            <a:r>
              <a:rPr lang="en-US" altLang="zh-CN" sz="2800" b="1" dirty="0">
                <a:solidFill>
                  <a:schemeClr val="bg1"/>
                </a:solidFill>
                <a:cs typeface="+mn-ea"/>
                <a:sym typeface="+mn-lt"/>
              </a:rPr>
              <a:t>04</a:t>
            </a:r>
            <a:endParaRPr lang="zh-CN" altLang="en-US" sz="2800" b="1" dirty="0">
              <a:solidFill>
                <a:schemeClr val="bg1"/>
              </a:solidFill>
              <a:cs typeface="+mn-ea"/>
              <a:sym typeface="+mn-lt"/>
            </a:endParaRPr>
          </a:p>
        </p:txBody>
      </p:sp>
      <p:sp>
        <p:nvSpPr>
          <p:cNvPr id="87" name="文本框 86"/>
          <p:cNvSpPr txBox="1"/>
          <p:nvPr/>
        </p:nvSpPr>
        <p:spPr>
          <a:xfrm>
            <a:off x="5103275" y="4355921"/>
            <a:ext cx="642510" cy="523220"/>
          </a:xfrm>
          <a:prstGeom prst="rect">
            <a:avLst/>
          </a:prstGeom>
          <a:noFill/>
        </p:spPr>
        <p:txBody>
          <a:bodyPr wrap="square" rtlCol="0">
            <a:spAutoFit/>
          </a:bodyPr>
          <a:lstStyle/>
          <a:p>
            <a:r>
              <a:rPr lang="en-US" altLang="zh-CN" sz="2800" b="1" dirty="0">
                <a:solidFill>
                  <a:schemeClr val="bg1"/>
                </a:solidFill>
                <a:cs typeface="+mn-ea"/>
                <a:sym typeface="+mn-lt"/>
              </a:rPr>
              <a:t>05</a:t>
            </a:r>
            <a:endParaRPr lang="zh-CN" altLang="en-US" sz="28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ppt_w</p:attrName>
                                        </p:attrNameLst>
                                      </p:cBhvr>
                                      <p:tavLst>
                                        <p:tav tm="0">
                                          <p:val>
                                            <p:fltVal val="0"/>
                                          </p:val>
                                        </p:tav>
                                        <p:tav tm="100000">
                                          <p:val>
                                            <p:strVal val="#ppt_w"/>
                                          </p:val>
                                        </p:tav>
                                      </p:tavLst>
                                    </p:anim>
                                    <p:anim calcmode="lin" valueType="num">
                                      <p:cBhvr>
                                        <p:cTn id="12" dur="500" fill="hold"/>
                                        <p:tgtEl>
                                          <p:spTgt spid="45"/>
                                        </p:tgtEl>
                                        <p:attrNameLst>
                                          <p:attrName>ppt_h</p:attrName>
                                        </p:attrNameLst>
                                      </p:cBhvr>
                                      <p:tavLst>
                                        <p:tav tm="0">
                                          <p:val>
                                            <p:fltVal val="0"/>
                                          </p:val>
                                        </p:tav>
                                        <p:tav tm="100000">
                                          <p:val>
                                            <p:strVal val="#ppt_h"/>
                                          </p:val>
                                        </p:tav>
                                      </p:tavLst>
                                    </p:anim>
                                    <p:animEffect transition="in" filter="fade">
                                      <p:cBhvr>
                                        <p:cTn id="13" dur="500"/>
                                        <p:tgtEl>
                                          <p:spTgt spid="4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Effect transition="in" filter="fade">
                                      <p:cBhvr>
                                        <p:cTn id="19" dur="500"/>
                                        <p:tgtEl>
                                          <p:spTgt spid="7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p:cTn id="23" dur="500" fill="hold"/>
                                        <p:tgtEl>
                                          <p:spTgt spid="83"/>
                                        </p:tgtEl>
                                        <p:attrNameLst>
                                          <p:attrName>ppt_w</p:attrName>
                                        </p:attrNameLst>
                                      </p:cBhvr>
                                      <p:tavLst>
                                        <p:tav tm="0">
                                          <p:val>
                                            <p:fltVal val="0"/>
                                          </p:val>
                                        </p:tav>
                                        <p:tav tm="100000">
                                          <p:val>
                                            <p:strVal val="#ppt_w"/>
                                          </p:val>
                                        </p:tav>
                                      </p:tavLst>
                                    </p:anim>
                                    <p:anim calcmode="lin" valueType="num">
                                      <p:cBhvr>
                                        <p:cTn id="24" dur="500" fill="hold"/>
                                        <p:tgtEl>
                                          <p:spTgt spid="83"/>
                                        </p:tgtEl>
                                        <p:attrNameLst>
                                          <p:attrName>ppt_h</p:attrName>
                                        </p:attrNameLst>
                                      </p:cBhvr>
                                      <p:tavLst>
                                        <p:tav tm="0">
                                          <p:val>
                                            <p:fltVal val="0"/>
                                          </p:val>
                                        </p:tav>
                                        <p:tav tm="100000">
                                          <p:val>
                                            <p:strVal val="#ppt_h"/>
                                          </p:val>
                                        </p:tav>
                                      </p:tavLst>
                                    </p:anim>
                                    <p:animEffect transition="in" filter="fade">
                                      <p:cBhvr>
                                        <p:cTn id="25" dur="500"/>
                                        <p:tgtEl>
                                          <p:spTgt spid="8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78"/>
                                        </p:tgtEl>
                                        <p:attrNameLst>
                                          <p:attrName>style.visibility</p:attrName>
                                        </p:attrNameLst>
                                      </p:cBhvr>
                                      <p:to>
                                        <p:strVal val="visible"/>
                                      </p:to>
                                    </p:set>
                                    <p:anim calcmode="lin" valueType="num">
                                      <p:cBhvr>
                                        <p:cTn id="29" dur="500" fill="hold"/>
                                        <p:tgtEl>
                                          <p:spTgt spid="78"/>
                                        </p:tgtEl>
                                        <p:attrNameLst>
                                          <p:attrName>ppt_w</p:attrName>
                                        </p:attrNameLst>
                                      </p:cBhvr>
                                      <p:tavLst>
                                        <p:tav tm="0">
                                          <p:val>
                                            <p:fltVal val="0"/>
                                          </p:val>
                                        </p:tav>
                                        <p:tav tm="100000">
                                          <p:val>
                                            <p:strVal val="#ppt_w"/>
                                          </p:val>
                                        </p:tav>
                                      </p:tavLst>
                                    </p:anim>
                                    <p:anim calcmode="lin" valueType="num">
                                      <p:cBhvr>
                                        <p:cTn id="30" dur="500" fill="hold"/>
                                        <p:tgtEl>
                                          <p:spTgt spid="78"/>
                                        </p:tgtEl>
                                        <p:attrNameLst>
                                          <p:attrName>ppt_h</p:attrName>
                                        </p:attrNameLst>
                                      </p:cBhvr>
                                      <p:tavLst>
                                        <p:tav tm="0">
                                          <p:val>
                                            <p:fltVal val="0"/>
                                          </p:val>
                                        </p:tav>
                                        <p:tav tm="100000">
                                          <p:val>
                                            <p:strVal val="#ppt_h"/>
                                          </p:val>
                                        </p:tav>
                                      </p:tavLst>
                                    </p:anim>
                                    <p:animEffect transition="in" filter="fade">
                                      <p:cBhvr>
                                        <p:cTn id="31" dur="500"/>
                                        <p:tgtEl>
                                          <p:spTgt spid="7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3500"/>
                            </p:stCondLst>
                            <p:childTnLst>
                              <p:par>
                                <p:cTn id="45" presetID="53" presetClass="entr" presetSubtype="16"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 calcmode="lin" valueType="num">
                                      <p:cBhvr>
                                        <p:cTn id="47" dur="500" fill="hold"/>
                                        <p:tgtEl>
                                          <p:spTgt spid="85"/>
                                        </p:tgtEl>
                                        <p:attrNameLst>
                                          <p:attrName>ppt_w</p:attrName>
                                        </p:attrNameLst>
                                      </p:cBhvr>
                                      <p:tavLst>
                                        <p:tav tm="0">
                                          <p:val>
                                            <p:fltVal val="0"/>
                                          </p:val>
                                        </p:tav>
                                        <p:tav tm="100000">
                                          <p:val>
                                            <p:strVal val="#ppt_w"/>
                                          </p:val>
                                        </p:tav>
                                      </p:tavLst>
                                    </p:anim>
                                    <p:anim calcmode="lin" valueType="num">
                                      <p:cBhvr>
                                        <p:cTn id="48" dur="500" fill="hold"/>
                                        <p:tgtEl>
                                          <p:spTgt spid="85"/>
                                        </p:tgtEl>
                                        <p:attrNameLst>
                                          <p:attrName>ppt_h</p:attrName>
                                        </p:attrNameLst>
                                      </p:cBhvr>
                                      <p:tavLst>
                                        <p:tav tm="0">
                                          <p:val>
                                            <p:fltVal val="0"/>
                                          </p:val>
                                        </p:tav>
                                        <p:tav tm="100000">
                                          <p:val>
                                            <p:strVal val="#ppt_h"/>
                                          </p:val>
                                        </p:tav>
                                      </p:tavLst>
                                    </p:anim>
                                    <p:animEffect transition="in" filter="fade">
                                      <p:cBhvr>
                                        <p:cTn id="49" dur="500"/>
                                        <p:tgtEl>
                                          <p:spTgt spid="85"/>
                                        </p:tgtEl>
                                      </p:cBhvr>
                                    </p:animEffect>
                                  </p:childTnLst>
                                </p:cTn>
                              </p:par>
                            </p:childTnLst>
                          </p:cTn>
                        </p:par>
                        <p:par>
                          <p:cTn id="50" fill="hold">
                            <p:stCondLst>
                              <p:cond delay="4000"/>
                            </p:stCondLst>
                            <p:childTnLst>
                              <p:par>
                                <p:cTn id="51" presetID="53" presetClass="entr" presetSubtype="16"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p:cTn id="53" dur="500" fill="hold"/>
                                        <p:tgtEl>
                                          <p:spTgt spid="80"/>
                                        </p:tgtEl>
                                        <p:attrNameLst>
                                          <p:attrName>ppt_w</p:attrName>
                                        </p:attrNameLst>
                                      </p:cBhvr>
                                      <p:tavLst>
                                        <p:tav tm="0">
                                          <p:val>
                                            <p:fltVal val="0"/>
                                          </p:val>
                                        </p:tav>
                                        <p:tav tm="100000">
                                          <p:val>
                                            <p:strVal val="#ppt_w"/>
                                          </p:val>
                                        </p:tav>
                                      </p:tavLst>
                                    </p:anim>
                                    <p:anim calcmode="lin" valueType="num">
                                      <p:cBhvr>
                                        <p:cTn id="54" dur="500" fill="hold"/>
                                        <p:tgtEl>
                                          <p:spTgt spid="80"/>
                                        </p:tgtEl>
                                        <p:attrNameLst>
                                          <p:attrName>ppt_h</p:attrName>
                                        </p:attrNameLst>
                                      </p:cBhvr>
                                      <p:tavLst>
                                        <p:tav tm="0">
                                          <p:val>
                                            <p:fltVal val="0"/>
                                          </p:val>
                                        </p:tav>
                                        <p:tav tm="100000">
                                          <p:val>
                                            <p:strVal val="#ppt_h"/>
                                          </p:val>
                                        </p:tav>
                                      </p:tavLst>
                                    </p:anim>
                                    <p:animEffect transition="in" filter="fade">
                                      <p:cBhvr>
                                        <p:cTn id="55" dur="500"/>
                                        <p:tgtEl>
                                          <p:spTgt spid="80"/>
                                        </p:tgtEl>
                                      </p:cBhvr>
                                    </p:animEffect>
                                  </p:childTnLst>
                                </p:cTn>
                              </p:par>
                            </p:childTnLst>
                          </p:cTn>
                        </p:par>
                        <p:par>
                          <p:cTn id="56" fill="hold">
                            <p:stCondLst>
                              <p:cond delay="4500"/>
                            </p:stCondLst>
                            <p:childTnLst>
                              <p:par>
                                <p:cTn id="57" presetID="53" presetClass="entr" presetSubtype="16" fill="hold" grpId="0" nodeType="afterEffect">
                                  <p:stCondLst>
                                    <p:cond delay="0"/>
                                  </p:stCondLst>
                                  <p:childTnLst>
                                    <p:set>
                                      <p:cBhvr>
                                        <p:cTn id="58" dur="1" fill="hold">
                                          <p:stCondLst>
                                            <p:cond delay="0"/>
                                          </p:stCondLst>
                                        </p:cTn>
                                        <p:tgtEl>
                                          <p:spTgt spid="86"/>
                                        </p:tgtEl>
                                        <p:attrNameLst>
                                          <p:attrName>style.visibility</p:attrName>
                                        </p:attrNameLst>
                                      </p:cBhvr>
                                      <p:to>
                                        <p:strVal val="visible"/>
                                      </p:to>
                                    </p:set>
                                    <p:anim calcmode="lin" valueType="num">
                                      <p:cBhvr>
                                        <p:cTn id="59" dur="500" fill="hold"/>
                                        <p:tgtEl>
                                          <p:spTgt spid="86"/>
                                        </p:tgtEl>
                                        <p:attrNameLst>
                                          <p:attrName>ppt_w</p:attrName>
                                        </p:attrNameLst>
                                      </p:cBhvr>
                                      <p:tavLst>
                                        <p:tav tm="0">
                                          <p:val>
                                            <p:fltVal val="0"/>
                                          </p:val>
                                        </p:tav>
                                        <p:tav tm="100000">
                                          <p:val>
                                            <p:strVal val="#ppt_w"/>
                                          </p:val>
                                        </p:tav>
                                      </p:tavLst>
                                    </p:anim>
                                    <p:anim calcmode="lin" valueType="num">
                                      <p:cBhvr>
                                        <p:cTn id="60" dur="500" fill="hold"/>
                                        <p:tgtEl>
                                          <p:spTgt spid="86"/>
                                        </p:tgtEl>
                                        <p:attrNameLst>
                                          <p:attrName>ppt_h</p:attrName>
                                        </p:attrNameLst>
                                      </p:cBhvr>
                                      <p:tavLst>
                                        <p:tav tm="0">
                                          <p:val>
                                            <p:fltVal val="0"/>
                                          </p:val>
                                        </p:tav>
                                        <p:tav tm="100000">
                                          <p:val>
                                            <p:strVal val="#ppt_h"/>
                                          </p:val>
                                        </p:tav>
                                      </p:tavLst>
                                    </p:anim>
                                    <p:animEffect transition="in" filter="fade">
                                      <p:cBhvr>
                                        <p:cTn id="61" dur="500"/>
                                        <p:tgtEl>
                                          <p:spTgt spid="86"/>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82"/>
                                        </p:tgtEl>
                                        <p:attrNameLst>
                                          <p:attrName>style.visibility</p:attrName>
                                        </p:attrNameLst>
                                      </p:cBhvr>
                                      <p:to>
                                        <p:strVal val="visible"/>
                                      </p:to>
                                    </p:set>
                                    <p:anim calcmode="lin" valueType="num">
                                      <p:cBhvr>
                                        <p:cTn id="65" dur="500" fill="hold"/>
                                        <p:tgtEl>
                                          <p:spTgt spid="82"/>
                                        </p:tgtEl>
                                        <p:attrNameLst>
                                          <p:attrName>ppt_w</p:attrName>
                                        </p:attrNameLst>
                                      </p:cBhvr>
                                      <p:tavLst>
                                        <p:tav tm="0">
                                          <p:val>
                                            <p:fltVal val="0"/>
                                          </p:val>
                                        </p:tav>
                                        <p:tav tm="100000">
                                          <p:val>
                                            <p:strVal val="#ppt_w"/>
                                          </p:val>
                                        </p:tav>
                                      </p:tavLst>
                                    </p:anim>
                                    <p:anim calcmode="lin" valueType="num">
                                      <p:cBhvr>
                                        <p:cTn id="66" dur="500" fill="hold"/>
                                        <p:tgtEl>
                                          <p:spTgt spid="82"/>
                                        </p:tgtEl>
                                        <p:attrNameLst>
                                          <p:attrName>ppt_h</p:attrName>
                                        </p:attrNameLst>
                                      </p:cBhvr>
                                      <p:tavLst>
                                        <p:tav tm="0">
                                          <p:val>
                                            <p:fltVal val="0"/>
                                          </p:val>
                                        </p:tav>
                                        <p:tav tm="100000">
                                          <p:val>
                                            <p:strVal val="#ppt_h"/>
                                          </p:val>
                                        </p:tav>
                                      </p:tavLst>
                                    </p:anim>
                                    <p:animEffect transition="in" filter="fade">
                                      <p:cBhvr>
                                        <p:cTn id="67" dur="500"/>
                                        <p:tgtEl>
                                          <p:spTgt spid="82"/>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p:cTn id="71" dur="500" fill="hold"/>
                                        <p:tgtEl>
                                          <p:spTgt spid="87"/>
                                        </p:tgtEl>
                                        <p:attrNameLst>
                                          <p:attrName>ppt_w</p:attrName>
                                        </p:attrNameLst>
                                      </p:cBhvr>
                                      <p:tavLst>
                                        <p:tav tm="0">
                                          <p:val>
                                            <p:fltVal val="0"/>
                                          </p:val>
                                        </p:tav>
                                        <p:tav tm="100000">
                                          <p:val>
                                            <p:strVal val="#ppt_w"/>
                                          </p:val>
                                        </p:tav>
                                      </p:tavLst>
                                    </p:anim>
                                    <p:anim calcmode="lin" valueType="num">
                                      <p:cBhvr>
                                        <p:cTn id="72" dur="500" fill="hold"/>
                                        <p:tgtEl>
                                          <p:spTgt spid="87"/>
                                        </p:tgtEl>
                                        <p:attrNameLst>
                                          <p:attrName>ppt_h</p:attrName>
                                        </p:attrNameLst>
                                      </p:cBhvr>
                                      <p:tavLst>
                                        <p:tav tm="0">
                                          <p:val>
                                            <p:fltVal val="0"/>
                                          </p:val>
                                        </p:tav>
                                        <p:tav tm="100000">
                                          <p:val>
                                            <p:strVal val="#ppt_h"/>
                                          </p:val>
                                        </p:tav>
                                      </p:tavLst>
                                    </p:anim>
                                    <p:animEffect transition="in" filter="fade">
                                      <p:cBhvr>
                                        <p:cTn id="73" dur="500"/>
                                        <p:tgtEl>
                                          <p:spTgt spid="87"/>
                                        </p:tgtEl>
                                      </p:cBhvr>
                                    </p:animEffect>
                                  </p:childTnLst>
                                </p:cTn>
                              </p:par>
                            </p:childTnLst>
                          </p:cTn>
                        </p:par>
                        <p:par>
                          <p:cTn id="74" fill="hold">
                            <p:stCondLst>
                              <p:cond delay="6000"/>
                            </p:stCondLst>
                            <p:childTnLst>
                              <p:par>
                                <p:cTn id="75" presetID="10" presetClass="entr" presetSubtype="0" fill="hold" grpId="0" nodeType="afterEffect">
                                  <p:stCondLst>
                                    <p:cond delay="0"/>
                                  </p:stCondLst>
                                  <p:iterate type="lt">
                                    <p:tmPct val="10000"/>
                                  </p:iterate>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par>
                          <p:cTn id="78" fill="hold">
                            <p:stCondLst>
                              <p:cond delay="7199"/>
                            </p:stCondLst>
                            <p:childTnLst>
                              <p:par>
                                <p:cTn id="79" presetID="10" presetClass="entr" presetSubtype="0" fill="hold" grpId="0" nodeType="afterEffect">
                                  <p:stCondLst>
                                    <p:cond delay="0"/>
                                  </p:stCondLst>
                                  <p:iterate type="lt">
                                    <p:tmPct val="10000"/>
                                  </p:iterate>
                                  <p:childTnLst>
                                    <p:set>
                                      <p:cBhvr>
                                        <p:cTn id="80" dur="1" fill="hold">
                                          <p:stCondLst>
                                            <p:cond delay="0"/>
                                          </p:stCondLst>
                                        </p:cTn>
                                        <p:tgtEl>
                                          <p:spTgt spid="69"/>
                                        </p:tgtEl>
                                        <p:attrNameLst>
                                          <p:attrName>style.visibility</p:attrName>
                                        </p:attrNameLst>
                                      </p:cBhvr>
                                      <p:to>
                                        <p:strVal val="visible"/>
                                      </p:to>
                                    </p:set>
                                    <p:animEffect transition="in" filter="fade">
                                      <p:cBhvr>
                                        <p:cTn id="81" dur="500"/>
                                        <p:tgtEl>
                                          <p:spTgt spid="69"/>
                                        </p:tgtEl>
                                      </p:cBhvr>
                                    </p:animEffect>
                                  </p:childTnLst>
                                </p:cTn>
                              </p:par>
                            </p:childTnLst>
                          </p:cTn>
                        </p:par>
                        <p:par>
                          <p:cTn id="82" fill="hold">
                            <p:stCondLst>
                              <p:cond delay="8399"/>
                            </p:stCondLst>
                            <p:childTnLst>
                              <p:par>
                                <p:cTn id="83" presetID="10" presetClass="entr" presetSubtype="0" fill="hold" grpId="0" nodeType="afterEffect">
                                  <p:stCondLst>
                                    <p:cond delay="0"/>
                                  </p:stCondLst>
                                  <p:iterate type="lt">
                                    <p:tmPct val="10000"/>
                                  </p:iterate>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childTnLst>
                          </p:cTn>
                        </p:par>
                        <p:par>
                          <p:cTn id="86" fill="hold">
                            <p:stCondLst>
                              <p:cond delay="9850"/>
                            </p:stCondLst>
                            <p:childTnLst>
                              <p:par>
                                <p:cTn id="87" presetID="10" presetClass="entr" presetSubtype="0" fill="hold" grpId="0" nodeType="afterEffect">
                                  <p:stCondLst>
                                    <p:cond delay="0"/>
                                  </p:stCondLst>
                                  <p:iterate type="lt">
                                    <p:tmPct val="10000"/>
                                  </p:iterate>
                                  <p:childTnLst>
                                    <p:set>
                                      <p:cBhvr>
                                        <p:cTn id="88" dur="1" fill="hold">
                                          <p:stCondLst>
                                            <p:cond delay="0"/>
                                          </p:stCondLst>
                                        </p:cTn>
                                        <p:tgtEl>
                                          <p:spTgt spid="71"/>
                                        </p:tgtEl>
                                        <p:attrNameLst>
                                          <p:attrName>style.visibility</p:attrName>
                                        </p:attrNameLst>
                                      </p:cBhvr>
                                      <p:to>
                                        <p:strVal val="visible"/>
                                      </p:to>
                                    </p:set>
                                    <p:animEffect transition="in" filter="fade">
                                      <p:cBhvr>
                                        <p:cTn id="89" dur="500"/>
                                        <p:tgtEl>
                                          <p:spTgt spid="71"/>
                                        </p:tgtEl>
                                      </p:cBhvr>
                                    </p:animEffect>
                                  </p:childTnLst>
                                </p:cTn>
                              </p:par>
                            </p:childTnLst>
                          </p:cTn>
                        </p:par>
                        <p:par>
                          <p:cTn id="90" fill="hold">
                            <p:stCondLst>
                              <p:cond delay="10750"/>
                            </p:stCondLst>
                            <p:childTnLst>
                              <p:par>
                                <p:cTn id="91" presetID="10" presetClass="entr" presetSubtype="0" fill="hold" grpId="0" nodeType="afterEffect">
                                  <p:stCondLst>
                                    <p:cond delay="0"/>
                                  </p:stCondLst>
                                  <p:iterate type="lt">
                                    <p:tmPct val="10000"/>
                                  </p:iterate>
                                  <p:childTnLst>
                                    <p:set>
                                      <p:cBhvr>
                                        <p:cTn id="92" dur="1" fill="hold">
                                          <p:stCondLst>
                                            <p:cond delay="0"/>
                                          </p:stCondLst>
                                        </p:cTn>
                                        <p:tgtEl>
                                          <p:spTgt spid="76"/>
                                        </p:tgtEl>
                                        <p:attrNameLst>
                                          <p:attrName>style.visibility</p:attrName>
                                        </p:attrNameLst>
                                      </p:cBhvr>
                                      <p:to>
                                        <p:strVal val="visible"/>
                                      </p:to>
                                    </p:set>
                                    <p:animEffect transition="in" filter="fade">
                                      <p:cBhvr>
                                        <p:cTn id="9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68" grpId="0"/>
      <p:bldP spid="69" grpId="0"/>
      <p:bldP spid="70" grpId="0"/>
      <p:bldP spid="71" grpId="0"/>
      <p:bldP spid="76" grpId="0"/>
      <p:bldP spid="78" grpId="0" animBg="1"/>
      <p:bldP spid="79" grpId="0" animBg="1"/>
      <p:bldP spid="80" grpId="0" animBg="1"/>
      <p:bldP spid="81" grpId="0" animBg="1"/>
      <p:bldP spid="82" grpId="0" animBg="1"/>
      <p:bldP spid="83" grpId="0"/>
      <p:bldP spid="84" grpId="0"/>
      <p:bldP spid="85" grpId="0"/>
      <p:bldP spid="86" grpId="0"/>
      <p:bldP spid="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284" y="-182378"/>
            <a:ext cx="3475283" cy="7039039"/>
          </a:xfrm>
          <a:prstGeom prst="rect">
            <a:avLst/>
          </a:prstGeom>
          <a:blipFill>
            <a:blip r:embed="rId1"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pic>
        <p:nvPicPr>
          <p:cNvPr id="11" name="图片 10"/>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576" y="71329"/>
            <a:ext cx="1847690" cy="1719925"/>
          </a:xfrm>
          <a:prstGeom prst="rect">
            <a:avLst/>
          </a:prstGeom>
        </p:spPr>
      </p:pic>
      <p:cxnSp>
        <p:nvCxnSpPr>
          <p:cNvPr id="13" name="直接连接符 12"/>
          <p:cNvCxnSpPr/>
          <p:nvPr/>
        </p:nvCxnSpPr>
        <p:spPr>
          <a:xfrm>
            <a:off x="4244076" y="4002385"/>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217406" y="3165723"/>
            <a:ext cx="7067550" cy="646331"/>
          </a:xfrm>
          <a:prstGeom prst="rect">
            <a:avLst/>
          </a:prstGeom>
        </p:spPr>
        <p:txBody>
          <a:bodyPr wrap="square">
            <a:spAutoFit/>
          </a:bodyPr>
          <a:lstStyle/>
          <a:p>
            <a:pPr algn="r"/>
            <a:r>
              <a:rPr lang="zh-CN" altLang="en-US" sz="3600" b="1" dirty="0">
                <a:gradFill>
                  <a:gsLst>
                    <a:gs pos="100000">
                      <a:srgbClr val="FF0000"/>
                    </a:gs>
                    <a:gs pos="0">
                      <a:srgbClr val="C00000"/>
                    </a:gs>
                  </a:gsLst>
                  <a:lin ang="4800000" scaled="0"/>
                </a:gradFill>
                <a:cs typeface="+mn-ea"/>
                <a:sym typeface="+mn-lt"/>
              </a:rPr>
              <a:t>学习领会中共中央政治局会议精神</a:t>
            </a:r>
            <a:endParaRPr lang="zh-CN" altLang="en-US" sz="3600" b="1" dirty="0">
              <a:gradFill>
                <a:gsLst>
                  <a:gs pos="100000">
                    <a:srgbClr val="FF0000"/>
                  </a:gs>
                  <a:gs pos="0">
                    <a:srgbClr val="C00000"/>
                  </a:gs>
                </a:gsLst>
                <a:lin ang="4800000" scaled="0"/>
              </a:gradFill>
              <a:cs typeface="+mn-ea"/>
              <a:sym typeface="+mn-lt"/>
            </a:endParaRPr>
          </a:p>
        </p:txBody>
      </p:sp>
      <p:sp>
        <p:nvSpPr>
          <p:cNvPr id="15" name="文本框"/>
          <p:cNvSpPr>
            <a:spLocks noChangeAspect="1"/>
          </p:cNvSpPr>
          <p:nvPr/>
        </p:nvSpPr>
        <p:spPr>
          <a:xfrm>
            <a:off x="6523051" y="1762972"/>
            <a:ext cx="2311113" cy="734089"/>
          </a:xfrm>
          <a:prstGeom prst="rect">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lIns="144000" rtlCol="0" anchor="ctr"/>
          <a:lstStyle/>
          <a:p>
            <a:pPr algn="ctr"/>
            <a:r>
              <a:rPr lang="zh-CN" altLang="en-US" sz="2600" spc="300" dirty="0">
                <a:solidFill>
                  <a:schemeClr val="bg1"/>
                </a:solidFill>
                <a:cs typeface="+mn-ea"/>
                <a:sym typeface="+mn-lt"/>
              </a:rPr>
              <a:t>第一章</a:t>
            </a:r>
            <a:endParaRPr lang="zh-CN" altLang="en-US" sz="2600" spc="300" dirty="0">
              <a:solidFill>
                <a:schemeClr val="bg1"/>
              </a:solidFill>
              <a:cs typeface="+mn-ea"/>
              <a:sym typeface="+mn-lt"/>
            </a:endParaRPr>
          </a:p>
        </p:txBody>
      </p:sp>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64773" r="7765" b="75387"/>
          <a:stretch>
            <a:fillRect/>
          </a:stretch>
        </p:blipFill>
        <p:spPr>
          <a:xfrm>
            <a:off x="8834164" y="271978"/>
            <a:ext cx="2916511" cy="1306670"/>
          </a:xfrm>
          <a:prstGeom prst="rect">
            <a:avLst/>
          </a:prstGeom>
        </p:spPr>
      </p:pic>
      <p:sp>
        <p:nvSpPr>
          <p:cNvPr id="17" name="矩形 16"/>
          <p:cNvSpPr/>
          <p:nvPr/>
        </p:nvSpPr>
        <p:spPr>
          <a:xfrm>
            <a:off x="6203754" y="4616300"/>
            <a:ext cx="3416320" cy="369332"/>
          </a:xfrm>
          <a:prstGeom prst="rect">
            <a:avLst/>
          </a:prstGeom>
        </p:spPr>
        <p:txBody>
          <a:bodyPr wrap="none">
            <a:spAutoFit/>
          </a:bodyPr>
          <a:lstStyle/>
          <a:p>
            <a:r>
              <a:rPr lang="zh-CN" altLang="en-US" dirty="0">
                <a:cs typeface="+mn-ea"/>
                <a:sym typeface="+mn-lt"/>
              </a:rPr>
              <a:t>习近平主持召开中央政治局会议</a:t>
            </a:r>
            <a:endParaRPr lang="zh-CN" altLang="en-US" dirty="0">
              <a:cs typeface="+mn-ea"/>
              <a:sym typeface="+mn-lt"/>
            </a:endParaRPr>
          </a:p>
        </p:txBody>
      </p:sp>
      <p:cxnSp>
        <p:nvCxnSpPr>
          <p:cNvPr id="18" name="直接连接符 17"/>
          <p:cNvCxnSpPr/>
          <p:nvPr/>
        </p:nvCxnSpPr>
        <p:spPr>
          <a:xfrm>
            <a:off x="5153485" y="4800966"/>
            <a:ext cx="105026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094" y="3308449"/>
            <a:ext cx="2909471" cy="2909471"/>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125" y="4794176"/>
            <a:ext cx="4276876" cy="20638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500"/>
                            </p:stCondLst>
                            <p:childTnLst>
                              <p:par>
                                <p:cTn id="14" presetID="23" presetClass="entr" presetSubtype="16"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10" presetClass="entr" presetSubtype="0" fill="hold" grpId="0" nodeType="after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2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700"/>
                            </p:stCondLst>
                            <p:childTnLst>
                              <p:par>
                                <p:cTn id="27" presetID="53" presetClass="entr" presetSubtype="16"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2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700"/>
                            </p:stCondLst>
                            <p:childTnLst>
                              <p:par>
                                <p:cTn id="39" presetID="53" presetClass="entr" presetSubtype="16"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par>
                          <p:cTn id="44" fill="hold">
                            <p:stCondLst>
                              <p:cond delay="42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12" name="矩形: 圆角 5"/>
          <p:cNvSpPr/>
          <p:nvPr/>
        </p:nvSpPr>
        <p:spPr>
          <a:xfrm>
            <a:off x="518160" y="2183110"/>
            <a:ext cx="4724400" cy="3013730"/>
          </a:xfrm>
          <a:prstGeom prst="rect">
            <a:avLst/>
          </a:prstGeom>
          <a:solidFill>
            <a:srgbClr val="9F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6" name="1"/>
          <p:cNvSpPr/>
          <p:nvPr/>
        </p:nvSpPr>
        <p:spPr>
          <a:xfrm>
            <a:off x="4738217" y="2967629"/>
            <a:ext cx="1570952" cy="1570952"/>
          </a:xfrm>
          <a:prstGeom prst="ellipse">
            <a:avLst/>
          </a:prstGeom>
          <a:solidFill>
            <a:srgbClr val="C00000"/>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cs typeface="+mn-ea"/>
                <a:sym typeface="+mn-lt"/>
              </a:rPr>
              <a:t>党支部</a:t>
            </a:r>
            <a:endParaRPr kumimoji="0" lang="zh-CN" altLang="en-US" sz="3200" b="1" i="0" u="none" strike="noStrike" kern="1200" cap="none" spc="0" normalizeH="0" baseline="0" noProof="0" dirty="0">
              <a:ln>
                <a:noFill/>
              </a:ln>
              <a:solidFill>
                <a:prstClr val="white"/>
              </a:solidFill>
              <a:effectLst/>
              <a:uLnTx/>
              <a:uFillTx/>
              <a:cs typeface="+mn-ea"/>
              <a:sym typeface="+mn-lt"/>
            </a:endParaRPr>
          </a:p>
        </p:txBody>
      </p:sp>
      <p:sp>
        <p:nvSpPr>
          <p:cNvPr id="17" name="11"/>
          <p:cNvSpPr>
            <a:spLocks noChangeAspect="1"/>
          </p:cNvSpPr>
          <p:nvPr/>
        </p:nvSpPr>
        <p:spPr>
          <a:xfrm flipH="1">
            <a:off x="6784871" y="2195569"/>
            <a:ext cx="540000" cy="540000"/>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1</a:t>
            </a:r>
            <a:endParaRPr kumimoji="0" sz="1800" b="0" i="0" u="none" strike="noStrike" kern="1200" cap="none" spc="0" normalizeH="0" baseline="0" noProof="0" dirty="0">
              <a:ln>
                <a:noFill/>
              </a:ln>
              <a:solidFill>
                <a:prstClr val="white"/>
              </a:solidFill>
              <a:effectLst/>
              <a:uLnTx/>
              <a:uFillTx/>
              <a:cs typeface="+mn-ea"/>
              <a:sym typeface="+mn-lt"/>
            </a:endParaRPr>
          </a:p>
        </p:txBody>
      </p:sp>
      <p:sp>
        <p:nvSpPr>
          <p:cNvPr id="18" name="33"/>
          <p:cNvSpPr>
            <a:spLocks noChangeAspect="1"/>
          </p:cNvSpPr>
          <p:nvPr/>
        </p:nvSpPr>
        <p:spPr>
          <a:xfrm flipH="1">
            <a:off x="6784871" y="4913789"/>
            <a:ext cx="540000" cy="540000"/>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3</a:t>
            </a:r>
            <a:endParaRPr kumimoji="0" sz="1800" b="0" i="0" u="none" strike="noStrike" kern="1200" cap="none" spc="0" normalizeH="0" baseline="0" noProof="0" dirty="0">
              <a:ln>
                <a:noFill/>
              </a:ln>
              <a:solidFill>
                <a:prstClr val="white"/>
              </a:solidFill>
              <a:effectLst/>
              <a:uLnTx/>
              <a:uFillTx/>
              <a:cs typeface="+mn-ea"/>
              <a:sym typeface="+mn-lt"/>
            </a:endParaRPr>
          </a:p>
        </p:txBody>
      </p:sp>
      <p:sp>
        <p:nvSpPr>
          <p:cNvPr id="19" name="22"/>
          <p:cNvSpPr>
            <a:spLocks noChangeAspect="1"/>
          </p:cNvSpPr>
          <p:nvPr/>
        </p:nvSpPr>
        <p:spPr>
          <a:xfrm flipH="1">
            <a:off x="6784871" y="3552314"/>
            <a:ext cx="540000" cy="540000"/>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cs typeface="+mn-ea"/>
                <a:sym typeface="+mn-lt"/>
              </a:rPr>
              <a:t>2</a:t>
            </a:r>
            <a:endParaRPr kumimoji="0" sz="1800" b="0" i="0" u="none" strike="noStrike" kern="1200" cap="none" spc="0" normalizeH="0" baseline="0" noProof="0" dirty="0">
              <a:ln>
                <a:noFill/>
              </a:ln>
              <a:solidFill>
                <a:prstClr val="white"/>
              </a:solidFill>
              <a:effectLst/>
              <a:uLnTx/>
              <a:uFillTx/>
              <a:cs typeface="+mn-ea"/>
              <a:sym typeface="+mn-lt"/>
            </a:endParaRPr>
          </a:p>
        </p:txBody>
      </p:sp>
      <p:sp>
        <p:nvSpPr>
          <p:cNvPr id="20" name="矩形 19"/>
          <p:cNvSpPr/>
          <p:nvPr/>
        </p:nvSpPr>
        <p:spPr>
          <a:xfrm>
            <a:off x="7665596" y="2229197"/>
            <a:ext cx="4526404" cy="400110"/>
          </a:xfrm>
          <a:prstGeom prst="rect">
            <a:avLst/>
          </a:prstGeom>
        </p:spPr>
        <p:txBody>
          <a:bodyPr wrap="square">
            <a:spAutoFit/>
          </a:bodyPr>
          <a:lstStyle/>
          <a:p>
            <a:pPr lvl="0" algn="just">
              <a:defRPr/>
            </a:pPr>
            <a:r>
              <a:rPr lang="zh-CN" altLang="en-US" sz="2000" b="1" dirty="0">
                <a:cs typeface="+mn-ea"/>
                <a:sym typeface="+mn-lt"/>
              </a:rPr>
              <a:t>党支部是党的基础组织</a:t>
            </a:r>
            <a:endParaRPr kumimoji="0" lang="zh-CN" altLang="en-US" sz="2000" b="1" i="0" u="none" strike="noStrike" kern="100" cap="none" spc="0" normalizeH="0" baseline="0" noProof="0" dirty="0">
              <a:ln>
                <a:noFill/>
              </a:ln>
              <a:solidFill>
                <a:srgbClr val="502800"/>
              </a:solidFill>
              <a:effectLst/>
              <a:uLnTx/>
              <a:uFillTx/>
              <a:cs typeface="+mn-ea"/>
              <a:sym typeface="+mn-lt"/>
            </a:endParaRPr>
          </a:p>
        </p:txBody>
      </p:sp>
      <p:sp>
        <p:nvSpPr>
          <p:cNvPr id="21" name="矩形 20"/>
          <p:cNvSpPr/>
          <p:nvPr/>
        </p:nvSpPr>
        <p:spPr>
          <a:xfrm>
            <a:off x="7669344" y="3602791"/>
            <a:ext cx="4648326" cy="400110"/>
          </a:xfrm>
          <a:prstGeom prst="rect">
            <a:avLst/>
          </a:prstGeom>
        </p:spPr>
        <p:txBody>
          <a:bodyPr wrap="square">
            <a:spAutoFit/>
          </a:bodyPr>
          <a:lstStyle/>
          <a:p>
            <a:pPr lvl="0" algn="just">
              <a:defRPr/>
            </a:pPr>
            <a:r>
              <a:rPr lang="zh-CN" altLang="en-US" sz="2000" b="1" dirty="0">
                <a:cs typeface="+mn-ea"/>
                <a:sym typeface="+mn-lt"/>
              </a:rPr>
              <a:t>党的组织体系的基本单元</a:t>
            </a:r>
            <a:endParaRPr kumimoji="0" lang="zh-CN" altLang="en-US" sz="2000" b="1" i="0" u="none" strike="noStrike" kern="100" cap="none" spc="0" normalizeH="0" baseline="0" noProof="0" dirty="0">
              <a:ln>
                <a:noFill/>
              </a:ln>
              <a:solidFill>
                <a:schemeClr val="tx1">
                  <a:lumMod val="75000"/>
                  <a:lumOff val="25000"/>
                </a:schemeClr>
              </a:solidFill>
              <a:effectLst/>
              <a:uLnTx/>
              <a:uFillTx/>
              <a:cs typeface="+mn-ea"/>
              <a:sym typeface="+mn-lt"/>
            </a:endParaRPr>
          </a:p>
        </p:txBody>
      </p:sp>
      <p:sp>
        <p:nvSpPr>
          <p:cNvPr id="22" name="矩形 21"/>
          <p:cNvSpPr/>
          <p:nvPr/>
        </p:nvSpPr>
        <p:spPr>
          <a:xfrm>
            <a:off x="7665596" y="4975987"/>
            <a:ext cx="4145405" cy="400110"/>
          </a:xfrm>
          <a:prstGeom prst="rect">
            <a:avLst/>
          </a:prstGeom>
        </p:spPr>
        <p:txBody>
          <a:bodyPr wrap="square">
            <a:spAutoFit/>
          </a:bodyPr>
          <a:lstStyle/>
          <a:p>
            <a:pPr lvl="0" algn="just">
              <a:defRPr/>
            </a:pPr>
            <a:r>
              <a:rPr lang="zh-CN" altLang="en-US" sz="2000" b="1" dirty="0">
                <a:cs typeface="+mn-ea"/>
                <a:sym typeface="+mn-lt"/>
              </a:rPr>
              <a:t>党中央高度重视党支部建设</a:t>
            </a:r>
            <a:endParaRPr kumimoji="0" lang="zh-CN" altLang="en-US" sz="2000" b="1" i="0" u="none" strike="noStrike" kern="100" cap="none" spc="0" normalizeH="0" baseline="0" noProof="0" dirty="0">
              <a:ln>
                <a:noFill/>
              </a:ln>
              <a:effectLst/>
              <a:uLnTx/>
              <a:uFillTx/>
              <a:cs typeface="+mn-ea"/>
              <a:sym typeface="+mn-lt"/>
            </a:endParaRPr>
          </a:p>
        </p:txBody>
      </p:sp>
      <p:sp>
        <p:nvSpPr>
          <p:cNvPr id="9" name="矩形 8"/>
          <p:cNvSpPr/>
          <p:nvPr/>
        </p:nvSpPr>
        <p:spPr>
          <a:xfrm>
            <a:off x="884747" y="2735569"/>
            <a:ext cx="3774849" cy="1895071"/>
          </a:xfrm>
          <a:prstGeom prst="rect">
            <a:avLst/>
          </a:prstGeom>
        </p:spPr>
        <p:txBody>
          <a:bodyPr wrap="square">
            <a:spAutoFit/>
          </a:bodyPr>
          <a:lstStyle/>
          <a:p>
            <a:pPr>
              <a:lnSpc>
                <a:spcPct val="150000"/>
              </a:lnSpc>
            </a:pPr>
            <a:r>
              <a:rPr lang="zh-CN" altLang="en-US" sz="1600" dirty="0">
                <a:solidFill>
                  <a:schemeClr val="bg1"/>
                </a:solidFill>
                <a:cs typeface="+mn-ea"/>
                <a:sym typeface="+mn-lt"/>
              </a:rPr>
              <a:t>党的十八大以来，以习近平同志为核心的党中央高度重视党支部建设，要求把全面从严治党落实到每个支部、每名党员，推动全党形成大抓基层、大抓支部的良好态势，取得明显成效。</a:t>
            </a:r>
            <a:endParaRPr lang="zh-CN" altLang="en-US" sz="1600"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42" presetClass="path" presetSubtype="0" decel="100000" fill="hold" grpId="1" nodeType="withEffect">
                                  <p:stCondLst>
                                    <p:cond delay="1500"/>
                                  </p:stCondLst>
                                  <p:childTnLst>
                                    <p:animMotion origin="layout" path="M 2.08333E-6 -2.96296E-6 L 0.25924 0.0007 " pathEditMode="relative" rAng="0" ptsTypes="AA">
                                      <p:cBhvr>
                                        <p:cTn id="18" dur="1000" spd="-100000" fill="hold"/>
                                        <p:tgtEl>
                                          <p:spTgt spid="12"/>
                                        </p:tgtEl>
                                        <p:attrNameLst>
                                          <p:attrName>ppt_x</p:attrName>
                                          <p:attrName>ppt_y</p:attrName>
                                        </p:attrNameLst>
                                      </p:cBhvr>
                                      <p:rCtr x="12956" y="23"/>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fltVal val="0"/>
                                          </p:val>
                                        </p:tav>
                                        <p:tav tm="100000">
                                          <p:val>
                                            <p:strVal val="#ppt_w"/>
                                          </p:val>
                                        </p:tav>
                                      </p:tavLst>
                                    </p:anim>
                                    <p:anim calcmode="lin" valueType="num">
                                      <p:cBhvr>
                                        <p:cTn id="27" dur="1000" fill="hold"/>
                                        <p:tgtEl>
                                          <p:spTgt spid="16"/>
                                        </p:tgtEl>
                                        <p:attrNameLst>
                                          <p:attrName>ppt_h</p:attrName>
                                        </p:attrNameLst>
                                      </p:cBhvr>
                                      <p:tavLst>
                                        <p:tav tm="0">
                                          <p:val>
                                            <p:fltVal val="0"/>
                                          </p:val>
                                        </p:tav>
                                        <p:tav tm="100000">
                                          <p:val>
                                            <p:strVal val="#ppt_h"/>
                                          </p:val>
                                        </p:tav>
                                      </p:tavLst>
                                    </p:anim>
                                    <p:anim calcmode="lin" valueType="num">
                                      <p:cBhvr>
                                        <p:cTn id="28" dur="1000" fill="hold"/>
                                        <p:tgtEl>
                                          <p:spTgt spid="16"/>
                                        </p:tgtEl>
                                        <p:attrNameLst>
                                          <p:attrName>style.rotation</p:attrName>
                                        </p:attrNameLst>
                                      </p:cBhvr>
                                      <p:tavLst>
                                        <p:tav tm="0">
                                          <p:val>
                                            <p:fltVal val="360"/>
                                          </p:val>
                                        </p:tav>
                                        <p:tav tm="100000">
                                          <p:val>
                                            <p:fltVal val="0"/>
                                          </p:val>
                                        </p:tav>
                                      </p:tavLst>
                                    </p:anim>
                                    <p:animEffect transition="in" filter="fade">
                                      <p:cBhvr>
                                        <p:cTn id="29" dur="1000"/>
                                        <p:tgtEl>
                                          <p:spTgt spid="16"/>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ppt_w</p:attrName>
                                        </p:attrNameLst>
                                      </p:cBhvr>
                                      <p:tavLst>
                                        <p:tav tm="0">
                                          <p:val>
                                            <p:fltVal val="0"/>
                                          </p:val>
                                        </p:tav>
                                        <p:tav tm="100000">
                                          <p:val>
                                            <p:strVal val="#ppt_w"/>
                                          </p:val>
                                        </p:tav>
                                      </p:tavLst>
                                    </p:anim>
                                    <p:anim calcmode="lin" valueType="num">
                                      <p:cBhvr>
                                        <p:cTn id="33" dur="1000" fill="hold"/>
                                        <p:tgtEl>
                                          <p:spTgt spid="17"/>
                                        </p:tgtEl>
                                        <p:attrNameLst>
                                          <p:attrName>ppt_h</p:attrName>
                                        </p:attrNameLst>
                                      </p:cBhvr>
                                      <p:tavLst>
                                        <p:tav tm="0">
                                          <p:val>
                                            <p:fltVal val="0"/>
                                          </p:val>
                                        </p:tav>
                                        <p:tav tm="100000">
                                          <p:val>
                                            <p:strVal val="#ppt_h"/>
                                          </p:val>
                                        </p:tav>
                                      </p:tavLst>
                                    </p:anim>
                                    <p:anim calcmode="lin" valueType="num">
                                      <p:cBhvr>
                                        <p:cTn id="34" dur="1000" fill="hold"/>
                                        <p:tgtEl>
                                          <p:spTgt spid="17"/>
                                        </p:tgtEl>
                                        <p:attrNameLst>
                                          <p:attrName>style.rotation</p:attrName>
                                        </p:attrNameLst>
                                      </p:cBhvr>
                                      <p:tavLst>
                                        <p:tav tm="0">
                                          <p:val>
                                            <p:fltVal val="360"/>
                                          </p:val>
                                        </p:tav>
                                        <p:tav tm="100000">
                                          <p:val>
                                            <p:fltVal val="0"/>
                                          </p:val>
                                        </p:tav>
                                      </p:tavLst>
                                    </p:anim>
                                    <p:animEffect transition="in" filter="fade">
                                      <p:cBhvr>
                                        <p:cTn id="35" dur="1000"/>
                                        <p:tgtEl>
                                          <p:spTgt spid="17"/>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000" fill="hold"/>
                                        <p:tgtEl>
                                          <p:spTgt spid="19"/>
                                        </p:tgtEl>
                                        <p:attrNameLst>
                                          <p:attrName>ppt_w</p:attrName>
                                        </p:attrNameLst>
                                      </p:cBhvr>
                                      <p:tavLst>
                                        <p:tav tm="0">
                                          <p:val>
                                            <p:fltVal val="0"/>
                                          </p:val>
                                        </p:tav>
                                        <p:tav tm="100000">
                                          <p:val>
                                            <p:strVal val="#ppt_w"/>
                                          </p:val>
                                        </p:tav>
                                      </p:tavLst>
                                    </p:anim>
                                    <p:anim calcmode="lin" valueType="num">
                                      <p:cBhvr>
                                        <p:cTn id="39" dur="1000" fill="hold"/>
                                        <p:tgtEl>
                                          <p:spTgt spid="19"/>
                                        </p:tgtEl>
                                        <p:attrNameLst>
                                          <p:attrName>ppt_h</p:attrName>
                                        </p:attrNameLst>
                                      </p:cBhvr>
                                      <p:tavLst>
                                        <p:tav tm="0">
                                          <p:val>
                                            <p:fltVal val="0"/>
                                          </p:val>
                                        </p:tav>
                                        <p:tav tm="100000">
                                          <p:val>
                                            <p:strVal val="#ppt_h"/>
                                          </p:val>
                                        </p:tav>
                                      </p:tavLst>
                                    </p:anim>
                                    <p:anim calcmode="lin" valueType="num">
                                      <p:cBhvr>
                                        <p:cTn id="40" dur="1000" fill="hold"/>
                                        <p:tgtEl>
                                          <p:spTgt spid="19"/>
                                        </p:tgtEl>
                                        <p:attrNameLst>
                                          <p:attrName>style.rotation</p:attrName>
                                        </p:attrNameLst>
                                      </p:cBhvr>
                                      <p:tavLst>
                                        <p:tav tm="0">
                                          <p:val>
                                            <p:fltVal val="360"/>
                                          </p:val>
                                        </p:tav>
                                        <p:tav tm="100000">
                                          <p:val>
                                            <p:fltVal val="0"/>
                                          </p:val>
                                        </p:tav>
                                      </p:tavLst>
                                    </p:anim>
                                    <p:animEffect transition="in" filter="fade">
                                      <p:cBhvr>
                                        <p:cTn id="41" dur="1000"/>
                                        <p:tgtEl>
                                          <p:spTgt spid="19"/>
                                        </p:tgtEl>
                                      </p:cBhvr>
                                    </p:animEffect>
                                  </p:childTnLst>
                                </p:cTn>
                              </p:par>
                              <p:par>
                                <p:cTn id="42" presetID="49" presetClass="entr" presetSubtype="0" decel="10000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1000" fill="hold"/>
                                        <p:tgtEl>
                                          <p:spTgt spid="18"/>
                                        </p:tgtEl>
                                        <p:attrNameLst>
                                          <p:attrName>ppt_w</p:attrName>
                                        </p:attrNameLst>
                                      </p:cBhvr>
                                      <p:tavLst>
                                        <p:tav tm="0">
                                          <p:val>
                                            <p:fltVal val="0"/>
                                          </p:val>
                                        </p:tav>
                                        <p:tav tm="100000">
                                          <p:val>
                                            <p:strVal val="#ppt_w"/>
                                          </p:val>
                                        </p:tav>
                                      </p:tavLst>
                                    </p:anim>
                                    <p:anim calcmode="lin" valueType="num">
                                      <p:cBhvr>
                                        <p:cTn id="45" dur="1000" fill="hold"/>
                                        <p:tgtEl>
                                          <p:spTgt spid="18"/>
                                        </p:tgtEl>
                                        <p:attrNameLst>
                                          <p:attrName>ppt_h</p:attrName>
                                        </p:attrNameLst>
                                      </p:cBhvr>
                                      <p:tavLst>
                                        <p:tav tm="0">
                                          <p:val>
                                            <p:fltVal val="0"/>
                                          </p:val>
                                        </p:tav>
                                        <p:tav tm="100000">
                                          <p:val>
                                            <p:strVal val="#ppt_h"/>
                                          </p:val>
                                        </p:tav>
                                      </p:tavLst>
                                    </p:anim>
                                    <p:anim calcmode="lin" valueType="num">
                                      <p:cBhvr>
                                        <p:cTn id="46" dur="1000" fill="hold"/>
                                        <p:tgtEl>
                                          <p:spTgt spid="18"/>
                                        </p:tgtEl>
                                        <p:attrNameLst>
                                          <p:attrName>style.rotation</p:attrName>
                                        </p:attrNameLst>
                                      </p:cBhvr>
                                      <p:tavLst>
                                        <p:tav tm="0">
                                          <p:val>
                                            <p:fltVal val="360"/>
                                          </p:val>
                                        </p:tav>
                                        <p:tav tm="100000">
                                          <p:val>
                                            <p:fltVal val="0"/>
                                          </p:val>
                                        </p:tav>
                                      </p:tavLst>
                                    </p:anim>
                                    <p:animEffect transition="in" filter="fade">
                                      <p:cBhvr>
                                        <p:cTn id="47" dur="1000"/>
                                        <p:tgtEl>
                                          <p:spTgt spid="18"/>
                                        </p:tgtEl>
                                      </p:cBhvr>
                                    </p:animEffect>
                                  </p:childTnLst>
                                </p:cTn>
                              </p:par>
                              <p:par>
                                <p:cTn id="48" presetID="31" presetClass="entr" presetSubtype="0" fill="hold" grpId="0" nodeType="withEffect">
                                  <p:stCondLst>
                                    <p:cond delay="0"/>
                                  </p:stCondLst>
                                  <p:iterate type="lt">
                                    <p:tmPct val="926"/>
                                  </p:iterate>
                                  <p:childTnLst>
                                    <p:set>
                                      <p:cBhvr>
                                        <p:cTn id="49" dur="1" fill="hold">
                                          <p:stCondLst>
                                            <p:cond delay="0"/>
                                          </p:stCondLst>
                                        </p:cTn>
                                        <p:tgtEl>
                                          <p:spTgt spid="20"/>
                                        </p:tgtEl>
                                        <p:attrNameLst>
                                          <p:attrName>style.visibility</p:attrName>
                                        </p:attrNameLst>
                                      </p:cBhvr>
                                      <p:to>
                                        <p:strVal val="visible"/>
                                      </p:to>
                                    </p:set>
                                    <p:anim calcmode="lin" valueType="num">
                                      <p:cBhvr>
                                        <p:cTn id="50" dur="750" fill="hold"/>
                                        <p:tgtEl>
                                          <p:spTgt spid="20"/>
                                        </p:tgtEl>
                                        <p:attrNameLst>
                                          <p:attrName>ppt_w</p:attrName>
                                        </p:attrNameLst>
                                      </p:cBhvr>
                                      <p:tavLst>
                                        <p:tav tm="0">
                                          <p:val>
                                            <p:fltVal val="0"/>
                                          </p:val>
                                        </p:tav>
                                        <p:tav tm="100000">
                                          <p:val>
                                            <p:strVal val="#ppt_w"/>
                                          </p:val>
                                        </p:tav>
                                      </p:tavLst>
                                    </p:anim>
                                    <p:anim calcmode="lin" valueType="num">
                                      <p:cBhvr>
                                        <p:cTn id="51" dur="750" fill="hold"/>
                                        <p:tgtEl>
                                          <p:spTgt spid="20"/>
                                        </p:tgtEl>
                                        <p:attrNameLst>
                                          <p:attrName>ppt_h</p:attrName>
                                        </p:attrNameLst>
                                      </p:cBhvr>
                                      <p:tavLst>
                                        <p:tav tm="0">
                                          <p:val>
                                            <p:fltVal val="0"/>
                                          </p:val>
                                        </p:tav>
                                        <p:tav tm="100000">
                                          <p:val>
                                            <p:strVal val="#ppt_h"/>
                                          </p:val>
                                        </p:tav>
                                      </p:tavLst>
                                    </p:anim>
                                    <p:anim calcmode="lin" valueType="num">
                                      <p:cBhvr>
                                        <p:cTn id="52" dur="750" fill="hold"/>
                                        <p:tgtEl>
                                          <p:spTgt spid="20"/>
                                        </p:tgtEl>
                                        <p:attrNameLst>
                                          <p:attrName>style.rotation</p:attrName>
                                        </p:attrNameLst>
                                      </p:cBhvr>
                                      <p:tavLst>
                                        <p:tav tm="0">
                                          <p:val>
                                            <p:fltVal val="90"/>
                                          </p:val>
                                        </p:tav>
                                        <p:tav tm="100000">
                                          <p:val>
                                            <p:fltVal val="0"/>
                                          </p:val>
                                        </p:tav>
                                      </p:tavLst>
                                    </p:anim>
                                    <p:animEffect transition="in" filter="fade">
                                      <p:cBhvr>
                                        <p:cTn id="53" dur="750"/>
                                        <p:tgtEl>
                                          <p:spTgt spid="20"/>
                                        </p:tgtEl>
                                      </p:cBhvr>
                                    </p:animEffect>
                                  </p:childTnLst>
                                </p:cTn>
                              </p:par>
                              <p:par>
                                <p:cTn id="54" presetID="31" presetClass="entr" presetSubtype="0" fill="hold" grpId="0" nodeType="withEffect">
                                  <p:stCondLst>
                                    <p:cond delay="0"/>
                                  </p:stCondLst>
                                  <p:iterate type="lt">
                                    <p:tmPct val="654"/>
                                  </p:iterate>
                                  <p:childTnLst>
                                    <p:set>
                                      <p:cBhvr>
                                        <p:cTn id="55" dur="1" fill="hold">
                                          <p:stCondLst>
                                            <p:cond delay="0"/>
                                          </p:stCondLst>
                                        </p:cTn>
                                        <p:tgtEl>
                                          <p:spTgt spid="21"/>
                                        </p:tgtEl>
                                        <p:attrNameLst>
                                          <p:attrName>style.visibility</p:attrName>
                                        </p:attrNameLst>
                                      </p:cBhvr>
                                      <p:to>
                                        <p:strVal val="visible"/>
                                      </p:to>
                                    </p:set>
                                    <p:anim calcmode="lin" valueType="num">
                                      <p:cBhvr>
                                        <p:cTn id="56" dur="750" fill="hold"/>
                                        <p:tgtEl>
                                          <p:spTgt spid="21"/>
                                        </p:tgtEl>
                                        <p:attrNameLst>
                                          <p:attrName>ppt_w</p:attrName>
                                        </p:attrNameLst>
                                      </p:cBhvr>
                                      <p:tavLst>
                                        <p:tav tm="0">
                                          <p:val>
                                            <p:fltVal val="0"/>
                                          </p:val>
                                        </p:tav>
                                        <p:tav tm="100000">
                                          <p:val>
                                            <p:strVal val="#ppt_w"/>
                                          </p:val>
                                        </p:tav>
                                      </p:tavLst>
                                    </p:anim>
                                    <p:anim calcmode="lin" valueType="num">
                                      <p:cBhvr>
                                        <p:cTn id="57" dur="750" fill="hold"/>
                                        <p:tgtEl>
                                          <p:spTgt spid="21"/>
                                        </p:tgtEl>
                                        <p:attrNameLst>
                                          <p:attrName>ppt_h</p:attrName>
                                        </p:attrNameLst>
                                      </p:cBhvr>
                                      <p:tavLst>
                                        <p:tav tm="0">
                                          <p:val>
                                            <p:fltVal val="0"/>
                                          </p:val>
                                        </p:tav>
                                        <p:tav tm="100000">
                                          <p:val>
                                            <p:strVal val="#ppt_h"/>
                                          </p:val>
                                        </p:tav>
                                      </p:tavLst>
                                    </p:anim>
                                    <p:anim calcmode="lin" valueType="num">
                                      <p:cBhvr>
                                        <p:cTn id="58" dur="750" fill="hold"/>
                                        <p:tgtEl>
                                          <p:spTgt spid="21"/>
                                        </p:tgtEl>
                                        <p:attrNameLst>
                                          <p:attrName>style.rotation</p:attrName>
                                        </p:attrNameLst>
                                      </p:cBhvr>
                                      <p:tavLst>
                                        <p:tav tm="0">
                                          <p:val>
                                            <p:fltVal val="90"/>
                                          </p:val>
                                        </p:tav>
                                        <p:tav tm="100000">
                                          <p:val>
                                            <p:fltVal val="0"/>
                                          </p:val>
                                        </p:tav>
                                      </p:tavLst>
                                    </p:anim>
                                    <p:animEffect transition="in" filter="fade">
                                      <p:cBhvr>
                                        <p:cTn id="59" dur="750"/>
                                        <p:tgtEl>
                                          <p:spTgt spid="21"/>
                                        </p:tgtEl>
                                      </p:cBhvr>
                                    </p:animEffect>
                                  </p:childTnLst>
                                </p:cTn>
                              </p:par>
                              <p:par>
                                <p:cTn id="60" presetID="31" presetClass="entr" presetSubtype="0" fill="hold" grpId="0" nodeType="withEffect">
                                  <p:stCondLst>
                                    <p:cond delay="0"/>
                                  </p:stCondLst>
                                  <p:iterate type="lt">
                                    <p:tmPct val="680"/>
                                  </p:iterate>
                                  <p:childTnLst>
                                    <p:set>
                                      <p:cBhvr>
                                        <p:cTn id="61" dur="1" fill="hold">
                                          <p:stCondLst>
                                            <p:cond delay="0"/>
                                          </p:stCondLst>
                                        </p:cTn>
                                        <p:tgtEl>
                                          <p:spTgt spid="22"/>
                                        </p:tgtEl>
                                        <p:attrNameLst>
                                          <p:attrName>style.visibility</p:attrName>
                                        </p:attrNameLst>
                                      </p:cBhvr>
                                      <p:to>
                                        <p:strVal val="visible"/>
                                      </p:to>
                                    </p:set>
                                    <p:anim calcmode="lin" valueType="num">
                                      <p:cBhvr>
                                        <p:cTn id="62" dur="750" fill="hold"/>
                                        <p:tgtEl>
                                          <p:spTgt spid="22"/>
                                        </p:tgtEl>
                                        <p:attrNameLst>
                                          <p:attrName>ppt_w</p:attrName>
                                        </p:attrNameLst>
                                      </p:cBhvr>
                                      <p:tavLst>
                                        <p:tav tm="0">
                                          <p:val>
                                            <p:fltVal val="0"/>
                                          </p:val>
                                        </p:tav>
                                        <p:tav tm="100000">
                                          <p:val>
                                            <p:strVal val="#ppt_w"/>
                                          </p:val>
                                        </p:tav>
                                      </p:tavLst>
                                    </p:anim>
                                    <p:anim calcmode="lin" valueType="num">
                                      <p:cBhvr>
                                        <p:cTn id="63" dur="750" fill="hold"/>
                                        <p:tgtEl>
                                          <p:spTgt spid="22"/>
                                        </p:tgtEl>
                                        <p:attrNameLst>
                                          <p:attrName>ppt_h</p:attrName>
                                        </p:attrNameLst>
                                      </p:cBhvr>
                                      <p:tavLst>
                                        <p:tav tm="0">
                                          <p:val>
                                            <p:fltVal val="0"/>
                                          </p:val>
                                        </p:tav>
                                        <p:tav tm="100000">
                                          <p:val>
                                            <p:strVal val="#ppt_h"/>
                                          </p:val>
                                        </p:tav>
                                      </p:tavLst>
                                    </p:anim>
                                    <p:anim calcmode="lin" valueType="num">
                                      <p:cBhvr>
                                        <p:cTn id="64" dur="750" fill="hold"/>
                                        <p:tgtEl>
                                          <p:spTgt spid="22"/>
                                        </p:tgtEl>
                                        <p:attrNameLst>
                                          <p:attrName>style.rotation</p:attrName>
                                        </p:attrNameLst>
                                      </p:cBhvr>
                                      <p:tavLst>
                                        <p:tav tm="0">
                                          <p:val>
                                            <p:fltVal val="90"/>
                                          </p:val>
                                        </p:tav>
                                        <p:tav tm="100000">
                                          <p:val>
                                            <p:fltVal val="0"/>
                                          </p:val>
                                        </p:tav>
                                      </p:tavLst>
                                    </p:anim>
                                    <p:animEffect transition="in" filter="fade">
                                      <p:cBhvr>
                                        <p:cTn id="65"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bldLvl="0" animBg="1"/>
      <p:bldP spid="17" grpId="0" bldLvl="0" animBg="1"/>
      <p:bldP spid="18" grpId="0" bldLvl="0" animBg="1"/>
      <p:bldP spid="19" grpId="0" bldLvl="0" animBg="1"/>
      <p:bldP spid="20" grpId="0"/>
      <p:bldP spid="21" grpId="0"/>
      <p:bldP spid="22"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5"/>
          <p:cNvSpPr/>
          <p:nvPr/>
        </p:nvSpPr>
        <p:spPr>
          <a:xfrm>
            <a:off x="5543621" y="2025229"/>
            <a:ext cx="5901156" cy="10010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6" name="矩形 5"/>
          <p:cNvSpPr/>
          <p:nvPr/>
        </p:nvSpPr>
        <p:spPr>
          <a:xfrm>
            <a:off x="5774638" y="3689397"/>
            <a:ext cx="5535504" cy="1525739"/>
          </a:xfrm>
          <a:prstGeom prst="rect">
            <a:avLst/>
          </a:prstGeom>
        </p:spPr>
        <p:txBody>
          <a:bodyPr wrap="square">
            <a:spAutoFit/>
          </a:bodyPr>
          <a:lstStyle/>
          <a:p>
            <a:pPr>
              <a:lnSpc>
                <a:spcPct val="150000"/>
              </a:lnSpc>
            </a:pPr>
            <a:r>
              <a:rPr lang="zh-CN" altLang="en-US" sz="1600" dirty="0">
                <a:solidFill>
                  <a:schemeClr val="tx1">
                    <a:lumMod val="75000"/>
                    <a:lumOff val="25000"/>
                  </a:schemeClr>
                </a:solidFill>
                <a:cs typeface="+mn-ea"/>
                <a:sym typeface="+mn-lt"/>
              </a:rPr>
              <a:t>       制定和实施《条例》，是推动全面从严治党向基层延伸的重要举措，为新时代党支部建设提供了基本遵循，对加强党的组织体系建设，全面提升党支部组织力、强化党支部政治功能，巩固党长期执政的组织基础，意义十分重要。</a:t>
            </a:r>
            <a:endParaRPr lang="zh-CN" altLang="en-US" sz="1600" dirty="0">
              <a:solidFill>
                <a:schemeClr val="tx1">
                  <a:lumMod val="75000"/>
                  <a:lumOff val="25000"/>
                </a:schemeClr>
              </a:solidFill>
              <a:cs typeface="+mn-ea"/>
              <a:sym typeface="+mn-lt"/>
            </a:endParaRPr>
          </a:p>
        </p:txBody>
      </p:sp>
      <p:cxnSp>
        <p:nvCxnSpPr>
          <p:cNvPr id="7" name="直接连接符 6"/>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11" name="矩形: 圆角 5"/>
          <p:cNvSpPr/>
          <p:nvPr/>
        </p:nvSpPr>
        <p:spPr>
          <a:xfrm>
            <a:off x="573478" y="3329098"/>
            <a:ext cx="4724400" cy="22463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0" name="矩形 9"/>
          <p:cNvSpPr/>
          <p:nvPr/>
        </p:nvSpPr>
        <p:spPr>
          <a:xfrm>
            <a:off x="747223" y="3607835"/>
            <a:ext cx="4376908" cy="1566454"/>
          </a:xfrm>
          <a:prstGeom prst="rect">
            <a:avLst/>
          </a:prstGeom>
        </p:spPr>
        <p:txBody>
          <a:bodyPr wrap="square">
            <a:spAutoFit/>
          </a:bodyPr>
          <a:lstStyle/>
          <a:p>
            <a:pPr algn="just">
              <a:lnSpc>
                <a:spcPct val="150000"/>
              </a:lnSpc>
            </a:pPr>
            <a:r>
              <a:rPr lang="zh-CN" altLang="en-US" sz="1600" dirty="0">
                <a:solidFill>
                  <a:schemeClr val="bg1"/>
                </a:solidFill>
                <a:cs typeface="+mn-ea"/>
                <a:sym typeface="+mn-lt"/>
              </a:rPr>
              <a:t>      《条例》以习近平新时代中国特色社会主义思想为指导，既发扬我们党长期积累的党支部建设宝贵传统，又体现党的十八大以来基层创造的好做法好经验，规定明确、符合实际</a:t>
            </a:r>
            <a:r>
              <a:rPr lang="zh-CN" altLang="en-US" dirty="0">
                <a:solidFill>
                  <a:schemeClr val="bg1"/>
                </a:solidFill>
                <a:cs typeface="+mn-ea"/>
                <a:sym typeface="+mn-lt"/>
              </a:rPr>
              <a:t>。</a:t>
            </a:r>
            <a:endParaRPr lang="zh-CN" altLang="en-US" dirty="0">
              <a:solidFill>
                <a:schemeClr val="bg1"/>
              </a:solidFill>
              <a:cs typeface="+mn-ea"/>
              <a:sym typeface="+mn-lt"/>
            </a:endParaRPr>
          </a:p>
        </p:txBody>
      </p:sp>
      <p:sp>
        <p:nvSpPr>
          <p:cNvPr id="13" name="矩形 12"/>
          <p:cNvSpPr/>
          <p:nvPr/>
        </p:nvSpPr>
        <p:spPr>
          <a:xfrm>
            <a:off x="6710069" y="2202599"/>
            <a:ext cx="3185487" cy="646331"/>
          </a:xfrm>
          <a:prstGeom prst="rect">
            <a:avLst/>
          </a:prstGeom>
        </p:spPr>
        <p:txBody>
          <a:bodyPr wrap="none">
            <a:spAutoFit/>
          </a:bodyPr>
          <a:lstStyle/>
          <a:p>
            <a:pPr algn="ctr"/>
            <a:r>
              <a:rPr lang="zh-CN" altLang="en-US" b="1" dirty="0">
                <a:solidFill>
                  <a:schemeClr val="bg1"/>
                </a:solidFill>
                <a:cs typeface="+mn-ea"/>
                <a:sym typeface="+mn-lt"/>
              </a:rPr>
              <a:t>《条例》以习近平新时代</a:t>
            </a:r>
            <a:endParaRPr lang="en-US" altLang="zh-CN" b="1" dirty="0">
              <a:solidFill>
                <a:schemeClr val="bg1"/>
              </a:solidFill>
              <a:cs typeface="+mn-ea"/>
              <a:sym typeface="+mn-lt"/>
            </a:endParaRPr>
          </a:p>
          <a:p>
            <a:pPr algn="ctr"/>
            <a:r>
              <a:rPr lang="zh-CN" altLang="en-US" b="1" dirty="0">
                <a:solidFill>
                  <a:schemeClr val="bg1"/>
                </a:solidFill>
                <a:cs typeface="+mn-ea"/>
                <a:sym typeface="+mn-lt"/>
              </a:rPr>
              <a:t>中国特色社会主义思想为指导</a:t>
            </a:r>
            <a:endParaRPr lang="zh-CN" altLang="en-US" b="1" dirty="0">
              <a:solidFill>
                <a:schemeClr val="bg1"/>
              </a:solidFill>
              <a:cs typeface="+mn-ea"/>
              <a:sym typeface="+mn-lt"/>
            </a:endParaRPr>
          </a:p>
        </p:txBody>
      </p:sp>
      <p:sp>
        <p:nvSpPr>
          <p:cNvPr id="15" name="1"/>
          <p:cNvSpPr/>
          <p:nvPr/>
        </p:nvSpPr>
        <p:spPr>
          <a:xfrm>
            <a:off x="573478" y="2025230"/>
            <a:ext cx="4724399"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会议认为</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2" name="矩形 1"/>
          <p:cNvSpPr/>
          <p:nvPr/>
        </p:nvSpPr>
        <p:spPr>
          <a:xfrm>
            <a:off x="5543621" y="3329098"/>
            <a:ext cx="5901156" cy="22463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 calcmode="lin" valueType="num">
                                      <p:cBhvr>
                                        <p:cTn id="17" dur="1000" fill="hold"/>
                                        <p:tgtEl>
                                          <p:spTgt spid="15"/>
                                        </p:tgtEl>
                                        <p:attrNameLst>
                                          <p:attrName>ppt_w</p:attrName>
                                        </p:attrNameLst>
                                      </p:cBhvr>
                                      <p:tavLst>
                                        <p:tav tm="0">
                                          <p:val>
                                            <p:fltVal val="0"/>
                                          </p:val>
                                        </p:tav>
                                        <p:tav tm="100000">
                                          <p:val>
                                            <p:strVal val="#ppt_w"/>
                                          </p:val>
                                        </p:tav>
                                      </p:tavLst>
                                    </p:anim>
                                    <p:anim calcmode="lin" valueType="num">
                                      <p:cBhvr>
                                        <p:cTn id="18" dur="1000" fill="hold"/>
                                        <p:tgtEl>
                                          <p:spTgt spid="15"/>
                                        </p:tgtEl>
                                        <p:attrNameLst>
                                          <p:attrName>ppt_h</p:attrName>
                                        </p:attrNameLst>
                                      </p:cBhvr>
                                      <p:tavLst>
                                        <p:tav tm="0">
                                          <p:val>
                                            <p:fltVal val="0"/>
                                          </p:val>
                                        </p:tav>
                                        <p:tav tm="100000">
                                          <p:val>
                                            <p:strVal val="#ppt_h"/>
                                          </p:val>
                                        </p:tav>
                                      </p:tavLst>
                                    </p:anim>
                                    <p:anim calcmode="lin" valueType="num">
                                      <p:cBhvr>
                                        <p:cTn id="19" dur="1000" fill="hold"/>
                                        <p:tgtEl>
                                          <p:spTgt spid="15"/>
                                        </p:tgtEl>
                                        <p:attrNameLst>
                                          <p:attrName>style.rotation</p:attrName>
                                        </p:attrNameLst>
                                      </p:cBhvr>
                                      <p:tavLst>
                                        <p:tav tm="0">
                                          <p:val>
                                            <p:fltVal val="360"/>
                                          </p:val>
                                        </p:tav>
                                        <p:tav tm="100000">
                                          <p:val>
                                            <p:fltVal val="0"/>
                                          </p:val>
                                        </p:tav>
                                      </p:tavLst>
                                    </p:anim>
                                    <p:animEffect transition="in" filter="fade">
                                      <p:cBhvr>
                                        <p:cTn id="20" dur="1000"/>
                                        <p:tgtEl>
                                          <p:spTgt spid="15"/>
                                        </p:tgtEl>
                                      </p:cBhvr>
                                    </p:animEffect>
                                  </p:childTnLst>
                                </p:cTn>
                              </p:par>
                            </p:childTnLst>
                          </p:cTn>
                        </p:par>
                        <p:par>
                          <p:cTn id="21" fill="hold">
                            <p:stCondLst>
                              <p:cond delay="2299"/>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2799"/>
                            </p:stCondLst>
                            <p:childTnLst>
                              <p:par>
                                <p:cTn id="26" presetID="42" presetClass="path" presetSubtype="0" decel="100000" fill="hold" grpId="1" nodeType="afterEffect">
                                  <p:stCondLst>
                                    <p:cond delay="0"/>
                                  </p:stCondLst>
                                  <p:iterate type="lt">
                                    <p:tmPct val="10000"/>
                                  </p:iterate>
                                  <p:childTnLst>
                                    <p:animMotion origin="layout" path="M 2.08333E-6 -2.96296E-6 L 0.25924 0.0007 " pathEditMode="relative" rAng="0" ptsTypes="AA">
                                      <p:cBhvr>
                                        <p:cTn id="27" dur="1000" spd="-100000" fill="hold"/>
                                        <p:tgtEl>
                                          <p:spTgt spid="11"/>
                                        </p:tgtEl>
                                        <p:attrNameLst>
                                          <p:attrName>ppt_x</p:attrName>
                                          <p:attrName>ppt_y</p:attrName>
                                        </p:attrNameLst>
                                      </p:cBhvr>
                                      <p:rCtr x="12956" y="23"/>
                                    </p:animMotion>
                                  </p:childTnLst>
                                </p:cTn>
                              </p:par>
                            </p:childTnLst>
                          </p:cTn>
                        </p:par>
                        <p:par>
                          <p:cTn id="28" fill="hold">
                            <p:stCondLst>
                              <p:cond delay="3799"/>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4300"/>
                            </p:stCondLst>
                            <p:childTnLst>
                              <p:par>
                                <p:cTn id="33" presetID="42" presetClass="path" presetSubtype="0" decel="100000" fill="hold" grpId="1" nodeType="afterEffect">
                                  <p:stCondLst>
                                    <p:cond delay="0"/>
                                  </p:stCondLst>
                                  <p:iterate type="lt">
                                    <p:tmPct val="10000"/>
                                  </p:iterate>
                                  <p:childTnLst>
                                    <p:animMotion origin="layout" path="M 2.08333E-6 -2.96296E-6 L 0.25924 0.0007 " pathEditMode="relative" rAng="0" ptsTypes="AA">
                                      <p:cBhvr>
                                        <p:cTn id="34" dur="1000" spd="-100000" fill="hold"/>
                                        <p:tgtEl>
                                          <p:spTgt spid="14"/>
                                        </p:tgtEl>
                                        <p:attrNameLst>
                                          <p:attrName>ppt_x</p:attrName>
                                          <p:attrName>ppt_y</p:attrName>
                                        </p:attrNameLst>
                                      </p:cBhvr>
                                      <p:rCtr x="12956" y="23"/>
                                    </p:animMotion>
                                  </p:childTnLst>
                                </p:cTn>
                              </p:par>
                            </p:childTnLst>
                          </p:cTn>
                        </p:par>
                        <p:par>
                          <p:cTn id="35" fill="hold">
                            <p:stCondLst>
                              <p:cond delay="530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par>
                          <p:cTn id="39" fill="hold">
                            <p:stCondLst>
                              <p:cond delay="9949"/>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116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6"/>
                                        </p:tgtEl>
                                        <p:attrNameLst>
                                          <p:attrName>ppt_y</p:attrName>
                                        </p:attrNameLst>
                                      </p:cBhvr>
                                      <p:tavLst>
                                        <p:tav tm="0">
                                          <p:val>
                                            <p:strVal val="#ppt_y"/>
                                          </p:val>
                                        </p:tav>
                                        <p:tav tm="100000">
                                          <p:val>
                                            <p:strVal val="#ppt_y"/>
                                          </p:val>
                                        </p:tav>
                                      </p:tavLst>
                                    </p:anim>
                                    <p:anim calcmode="lin" valueType="num">
                                      <p:cBhvr>
                                        <p:cTn id="4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6" grpId="0"/>
      <p:bldP spid="11" grpId="0" animBg="1"/>
      <p:bldP spid="11" grpId="1" animBg="1"/>
      <p:bldP spid="10" grpId="0"/>
      <p:bldP spid="13" grpId="0"/>
      <p:bldP spid="1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5" name="矩形 4"/>
          <p:cNvSpPr/>
          <p:nvPr/>
        </p:nvSpPr>
        <p:spPr>
          <a:xfrm>
            <a:off x="5737907" y="4804357"/>
            <a:ext cx="5761374" cy="1077218"/>
          </a:xfrm>
          <a:prstGeom prst="rect">
            <a:avLst/>
          </a:prstGeom>
        </p:spPr>
        <p:txBody>
          <a:bodyPr wrap="square">
            <a:spAutoFit/>
          </a:bodyPr>
          <a:lstStyle/>
          <a:p>
            <a:pPr algn="just"/>
            <a:r>
              <a:rPr lang="zh-CN" altLang="en-US" sz="1600" dirty="0">
                <a:solidFill>
                  <a:schemeClr val="tx1">
                    <a:lumMod val="75000"/>
                    <a:lumOff val="25000"/>
                  </a:schemeClr>
                </a:solidFill>
                <a:cs typeface="+mn-ea"/>
                <a:sym typeface="+mn-lt"/>
              </a:rPr>
              <a:t>要把抓好党支部作为管党治党的基本任务，党委（党组）书记要亲力亲为，深入支部抓支部，加强党支部标准化、规范化建设。要把抓好党支部作为检验党建工作成效的基本标准，考核评价党建工作。</a:t>
            </a:r>
            <a:endParaRPr lang="zh-CN" altLang="en-US" sz="1600" dirty="0">
              <a:solidFill>
                <a:schemeClr val="tx1">
                  <a:lumMod val="75000"/>
                  <a:lumOff val="25000"/>
                </a:schemeClr>
              </a:solidFill>
              <a:cs typeface="+mn-ea"/>
              <a:sym typeface="+mn-lt"/>
            </a:endParaRPr>
          </a:p>
        </p:txBody>
      </p:sp>
      <p:sp>
        <p:nvSpPr>
          <p:cNvPr id="6" name="矩形: 圆角 5"/>
          <p:cNvSpPr/>
          <p:nvPr/>
        </p:nvSpPr>
        <p:spPr>
          <a:xfrm>
            <a:off x="616007" y="2801546"/>
            <a:ext cx="4724399" cy="30609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7" name="1"/>
          <p:cNvSpPr/>
          <p:nvPr/>
        </p:nvSpPr>
        <p:spPr>
          <a:xfrm>
            <a:off x="616007" y="1622896"/>
            <a:ext cx="4724399" cy="810690"/>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会议强调</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8" name="矩形 7"/>
          <p:cNvSpPr/>
          <p:nvPr/>
        </p:nvSpPr>
        <p:spPr>
          <a:xfrm>
            <a:off x="864201" y="3007136"/>
            <a:ext cx="4228009" cy="2633734"/>
          </a:xfrm>
          <a:prstGeom prst="rect">
            <a:avLst/>
          </a:prstGeom>
        </p:spPr>
        <p:txBody>
          <a:bodyPr wrap="square">
            <a:spAutoFit/>
          </a:bodyPr>
          <a:lstStyle/>
          <a:p>
            <a:pPr>
              <a:lnSpc>
                <a:spcPct val="150000"/>
              </a:lnSpc>
            </a:pPr>
            <a:r>
              <a:rPr lang="zh-CN" altLang="en-US" sz="1600" dirty="0">
                <a:solidFill>
                  <a:schemeClr val="bg1"/>
                </a:solidFill>
                <a:cs typeface="+mn-ea"/>
                <a:sym typeface="+mn-lt"/>
              </a:rPr>
              <a:t>      要把抓好党支部作为组织体系建设的基本内容，巩固传统领域党支部建设，拓展建设新兴领域党支部，不断扩大覆盖面、着力提高组织力和领导力，突出政治功能、强化政治引领，推动党支部担负好直接教育党员、管理党员、监督党员和组织群众、宣传群众、凝聚群众、服务群众的职责。</a:t>
            </a:r>
            <a:endParaRPr lang="zh-CN" altLang="en-US" sz="1600" dirty="0">
              <a:solidFill>
                <a:schemeClr val="bg1"/>
              </a:solidFill>
              <a:cs typeface="+mn-ea"/>
              <a:sym typeface="+mn-lt"/>
            </a:endParaRPr>
          </a:p>
        </p:txBody>
      </p:sp>
      <p:sp>
        <p:nvSpPr>
          <p:cNvPr id="11" name="矩形: 圆角 5"/>
          <p:cNvSpPr/>
          <p:nvPr/>
        </p:nvSpPr>
        <p:spPr>
          <a:xfrm>
            <a:off x="5737907" y="1622896"/>
            <a:ext cx="5901156" cy="28588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4" name="矩形 13"/>
          <p:cNvSpPr/>
          <p:nvPr/>
        </p:nvSpPr>
        <p:spPr>
          <a:xfrm>
            <a:off x="5737907" y="1971922"/>
            <a:ext cx="2031325" cy="461665"/>
          </a:xfrm>
          <a:prstGeom prst="rect">
            <a:avLst/>
          </a:prstGeom>
        </p:spPr>
        <p:txBody>
          <a:bodyPr wrap="none">
            <a:spAutoFit/>
          </a:bodyPr>
          <a:lstStyle/>
          <a:p>
            <a:r>
              <a:rPr lang="zh-CN" altLang="en-US" sz="2400" b="1" dirty="0">
                <a:solidFill>
                  <a:schemeClr val="bg1"/>
                </a:solidFill>
                <a:cs typeface="+mn-ea"/>
                <a:sym typeface="+mn-lt"/>
              </a:rPr>
              <a:t>直接教育党员</a:t>
            </a:r>
            <a:endParaRPr lang="zh-CN" altLang="en-US" sz="2400" b="1" dirty="0">
              <a:cs typeface="+mn-ea"/>
              <a:sym typeface="+mn-lt"/>
            </a:endParaRPr>
          </a:p>
        </p:txBody>
      </p:sp>
      <p:sp>
        <p:nvSpPr>
          <p:cNvPr id="15" name="矩形 14"/>
          <p:cNvSpPr/>
          <p:nvPr/>
        </p:nvSpPr>
        <p:spPr>
          <a:xfrm>
            <a:off x="9492781" y="1953758"/>
            <a:ext cx="1415772" cy="461665"/>
          </a:xfrm>
          <a:prstGeom prst="rect">
            <a:avLst/>
          </a:prstGeom>
        </p:spPr>
        <p:txBody>
          <a:bodyPr wrap="none">
            <a:spAutoFit/>
          </a:bodyPr>
          <a:lstStyle/>
          <a:p>
            <a:r>
              <a:rPr lang="zh-CN" altLang="en-US" sz="2400" b="1" dirty="0">
                <a:solidFill>
                  <a:schemeClr val="bg1"/>
                </a:solidFill>
                <a:cs typeface="+mn-ea"/>
                <a:sym typeface="+mn-lt"/>
              </a:rPr>
              <a:t>管理党员</a:t>
            </a:r>
            <a:endParaRPr lang="zh-CN" altLang="en-US" sz="2400" b="1" dirty="0">
              <a:cs typeface="+mn-ea"/>
              <a:sym typeface="+mn-lt"/>
            </a:endParaRPr>
          </a:p>
        </p:txBody>
      </p:sp>
      <p:sp>
        <p:nvSpPr>
          <p:cNvPr id="18" name="矩形 17"/>
          <p:cNvSpPr/>
          <p:nvPr/>
        </p:nvSpPr>
        <p:spPr>
          <a:xfrm>
            <a:off x="9492781" y="2738018"/>
            <a:ext cx="1415772" cy="461665"/>
          </a:xfrm>
          <a:prstGeom prst="rect">
            <a:avLst/>
          </a:prstGeom>
        </p:spPr>
        <p:txBody>
          <a:bodyPr wrap="none">
            <a:spAutoFit/>
          </a:bodyPr>
          <a:lstStyle/>
          <a:p>
            <a:r>
              <a:rPr lang="zh-CN" altLang="en-US" sz="2400" b="1" dirty="0">
                <a:solidFill>
                  <a:schemeClr val="bg1"/>
                </a:solidFill>
                <a:cs typeface="+mn-ea"/>
                <a:sym typeface="+mn-lt"/>
              </a:rPr>
              <a:t>宣传群众</a:t>
            </a:r>
            <a:endParaRPr lang="zh-CN" altLang="en-US" sz="2400" b="1" dirty="0">
              <a:cs typeface="+mn-ea"/>
              <a:sym typeface="+mn-lt"/>
            </a:endParaRPr>
          </a:p>
        </p:txBody>
      </p:sp>
      <p:sp>
        <p:nvSpPr>
          <p:cNvPr id="19" name="矩形 18"/>
          <p:cNvSpPr/>
          <p:nvPr/>
        </p:nvSpPr>
        <p:spPr>
          <a:xfrm>
            <a:off x="5797424" y="3571576"/>
            <a:ext cx="1415772" cy="461665"/>
          </a:xfrm>
          <a:prstGeom prst="rect">
            <a:avLst/>
          </a:prstGeom>
        </p:spPr>
        <p:txBody>
          <a:bodyPr wrap="none">
            <a:spAutoFit/>
          </a:bodyPr>
          <a:lstStyle/>
          <a:p>
            <a:r>
              <a:rPr lang="zh-CN" altLang="en-US" sz="2400" b="1" dirty="0">
                <a:solidFill>
                  <a:schemeClr val="bg1"/>
                </a:solidFill>
                <a:cs typeface="+mn-ea"/>
                <a:sym typeface="+mn-lt"/>
              </a:rPr>
              <a:t>凝聚群众</a:t>
            </a:r>
            <a:endParaRPr lang="zh-CN" altLang="en-US" sz="2400" b="1" dirty="0">
              <a:cs typeface="+mn-ea"/>
              <a:sym typeface="+mn-lt"/>
            </a:endParaRPr>
          </a:p>
        </p:txBody>
      </p:sp>
      <p:sp>
        <p:nvSpPr>
          <p:cNvPr id="20" name="矩形 19"/>
          <p:cNvSpPr/>
          <p:nvPr/>
        </p:nvSpPr>
        <p:spPr>
          <a:xfrm>
            <a:off x="8688485" y="3509865"/>
            <a:ext cx="2339102" cy="461665"/>
          </a:xfrm>
          <a:prstGeom prst="rect">
            <a:avLst/>
          </a:prstGeom>
        </p:spPr>
        <p:txBody>
          <a:bodyPr wrap="none">
            <a:spAutoFit/>
          </a:bodyPr>
          <a:lstStyle/>
          <a:p>
            <a:r>
              <a:rPr lang="zh-CN" altLang="en-US" sz="2400" b="1" dirty="0">
                <a:solidFill>
                  <a:schemeClr val="bg1"/>
                </a:solidFill>
                <a:cs typeface="+mn-ea"/>
                <a:sym typeface="+mn-lt"/>
              </a:rPr>
              <a:t>服务群众的职责</a:t>
            </a:r>
            <a:endParaRPr lang="zh-CN" altLang="en-US" sz="2400" b="1" dirty="0">
              <a:cs typeface="+mn-ea"/>
              <a:sym typeface="+mn-lt"/>
            </a:endParaRPr>
          </a:p>
        </p:txBody>
      </p:sp>
      <p:sp>
        <p:nvSpPr>
          <p:cNvPr id="21" name="矩形 20"/>
          <p:cNvSpPr/>
          <p:nvPr/>
        </p:nvSpPr>
        <p:spPr>
          <a:xfrm>
            <a:off x="5759333" y="2801546"/>
            <a:ext cx="2954655" cy="461665"/>
          </a:xfrm>
          <a:prstGeom prst="rect">
            <a:avLst/>
          </a:prstGeom>
        </p:spPr>
        <p:txBody>
          <a:bodyPr wrap="none">
            <a:spAutoFit/>
          </a:bodyPr>
          <a:lstStyle/>
          <a:p>
            <a:r>
              <a:rPr lang="zh-CN" altLang="en-US" sz="2400" b="1" dirty="0">
                <a:solidFill>
                  <a:schemeClr val="bg1"/>
                </a:solidFill>
                <a:cs typeface="+mn-ea"/>
                <a:sym typeface="+mn-lt"/>
              </a:rPr>
              <a:t>监督党员和组织群众</a:t>
            </a:r>
            <a:endParaRPr lang="zh-CN" altLang="en-US" sz="2400" b="1"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360"/>
                                          </p:val>
                                        </p:tav>
                                        <p:tav tm="100000">
                                          <p:val>
                                            <p:fltVal val="0"/>
                                          </p:val>
                                        </p:tav>
                                      </p:tavLst>
                                    </p:anim>
                                    <p:animEffect transition="in" filter="fade">
                                      <p:cBhvr>
                                        <p:cTn id="20" dur="1000"/>
                                        <p:tgtEl>
                                          <p:spTgt spid="7"/>
                                        </p:tgtEl>
                                      </p:cBhvr>
                                    </p:animEffect>
                                  </p:childTnLst>
                                </p:cTn>
                              </p:par>
                            </p:childTnLst>
                          </p:cTn>
                        </p:par>
                        <p:par>
                          <p:cTn id="21" fill="hold">
                            <p:stCondLst>
                              <p:cond delay="2299"/>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799"/>
                            </p:stCondLst>
                            <p:childTnLst>
                              <p:par>
                                <p:cTn id="26" presetID="42" presetClass="path" presetSubtype="0" decel="100000" fill="hold" grpId="1" nodeType="afterEffect">
                                  <p:stCondLst>
                                    <p:cond delay="0"/>
                                  </p:stCondLst>
                                  <p:iterate type="lt">
                                    <p:tmPct val="10000"/>
                                  </p:iterate>
                                  <p:childTnLst>
                                    <p:animMotion origin="layout" path="M 2.08333E-6 -2.96296E-6 L 0.25924 0.0007 " pathEditMode="relative" rAng="0" ptsTypes="AA">
                                      <p:cBhvr>
                                        <p:cTn id="27" dur="1000" spd="-100000" fill="hold"/>
                                        <p:tgtEl>
                                          <p:spTgt spid="6"/>
                                        </p:tgtEl>
                                        <p:attrNameLst>
                                          <p:attrName>ppt_x</p:attrName>
                                          <p:attrName>ppt_y</p:attrName>
                                        </p:attrNameLst>
                                      </p:cBhvr>
                                      <p:rCtr x="12956" y="23"/>
                                    </p:animMotion>
                                  </p:childTnLst>
                                </p:cTn>
                              </p:par>
                            </p:childTnLst>
                          </p:cTn>
                        </p:par>
                        <p:par>
                          <p:cTn id="28" fill="hold">
                            <p:stCondLst>
                              <p:cond delay="3799"/>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4300"/>
                            </p:stCondLst>
                            <p:childTnLst>
                              <p:par>
                                <p:cTn id="33" presetID="42" presetClass="path" presetSubtype="0" decel="100000" fill="hold" grpId="1" nodeType="afterEffect">
                                  <p:stCondLst>
                                    <p:cond delay="0"/>
                                  </p:stCondLst>
                                  <p:iterate type="lt">
                                    <p:tmPct val="10000"/>
                                  </p:iterate>
                                  <p:childTnLst>
                                    <p:animMotion origin="layout" path="M 2.08333E-6 -2.96296E-6 L 0.25924 0.0007 " pathEditMode="relative" rAng="0" ptsTypes="AA">
                                      <p:cBhvr>
                                        <p:cTn id="34" dur="1000" spd="-100000" fill="hold"/>
                                        <p:tgtEl>
                                          <p:spTgt spid="11"/>
                                        </p:tgtEl>
                                        <p:attrNameLst>
                                          <p:attrName>ppt_x</p:attrName>
                                          <p:attrName>ppt_y</p:attrName>
                                        </p:attrNameLst>
                                      </p:cBhvr>
                                      <p:rCtr x="12956" y="23"/>
                                    </p:animMotion>
                                  </p:childTnLst>
                                </p:cTn>
                              </p:par>
                            </p:childTnLst>
                          </p:cTn>
                        </p:par>
                        <p:par>
                          <p:cTn id="35" fill="hold">
                            <p:stCondLst>
                              <p:cond delay="5300"/>
                            </p:stCondLst>
                            <p:childTnLst>
                              <p:par>
                                <p:cTn id="36" presetID="10" presetClass="entr" presetSubtype="0" fill="hold" grpId="0" nodeType="afterEffect">
                                  <p:stCondLst>
                                    <p:cond delay="0"/>
                                  </p:stCondLst>
                                  <p:iterate type="lt">
                                    <p:tmPct val="2381"/>
                                  </p:iterate>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7371"/>
                            </p:stCondLst>
                            <p:childTnLst>
                              <p:par>
                                <p:cTn id="40" presetID="23" presetClass="entr" presetSubtype="32" fill="hold" grpId="0" nodeType="after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strVal val="4*#ppt_w"/>
                                          </p:val>
                                        </p:tav>
                                        <p:tav tm="100000">
                                          <p:val>
                                            <p:strVal val="#ppt_w"/>
                                          </p:val>
                                        </p:tav>
                                      </p:tavLst>
                                    </p:anim>
                                    <p:anim calcmode="lin" valueType="num">
                                      <p:cBhvr>
                                        <p:cTn id="43" dur="500" fill="hold"/>
                                        <p:tgtEl>
                                          <p:spTgt spid="14"/>
                                        </p:tgtEl>
                                        <p:attrNameLst>
                                          <p:attrName>ppt_h</p:attrName>
                                        </p:attrNameLst>
                                      </p:cBhvr>
                                      <p:tavLst>
                                        <p:tav tm="0">
                                          <p:val>
                                            <p:strVal val="4*#ppt_h"/>
                                          </p:val>
                                        </p:tav>
                                        <p:tav tm="100000">
                                          <p:val>
                                            <p:strVal val="#ppt_h"/>
                                          </p:val>
                                        </p:tav>
                                      </p:tavLst>
                                    </p:anim>
                                  </p:childTnLst>
                                </p:cTn>
                              </p:par>
                            </p:childTnLst>
                          </p:cTn>
                        </p:par>
                        <p:par>
                          <p:cTn id="44" fill="hold">
                            <p:stCondLst>
                              <p:cond delay="8121"/>
                            </p:stCondLst>
                            <p:childTnLst>
                              <p:par>
                                <p:cTn id="45" presetID="23" presetClass="entr" presetSubtype="32" fill="hold" grpId="0" nodeType="afterEffect">
                                  <p:stCondLst>
                                    <p:cond delay="0"/>
                                  </p:stCondLst>
                                  <p:iterate type="lt">
                                    <p:tmPct val="10000"/>
                                  </p:iterate>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strVal val="4*#ppt_w"/>
                                          </p:val>
                                        </p:tav>
                                        <p:tav tm="100000">
                                          <p:val>
                                            <p:strVal val="#ppt_w"/>
                                          </p:val>
                                        </p:tav>
                                      </p:tavLst>
                                    </p:anim>
                                    <p:anim calcmode="lin" valueType="num">
                                      <p:cBhvr>
                                        <p:cTn id="48" dur="500" fill="hold"/>
                                        <p:tgtEl>
                                          <p:spTgt spid="15"/>
                                        </p:tgtEl>
                                        <p:attrNameLst>
                                          <p:attrName>ppt_h</p:attrName>
                                        </p:attrNameLst>
                                      </p:cBhvr>
                                      <p:tavLst>
                                        <p:tav tm="0">
                                          <p:val>
                                            <p:strVal val="4*#ppt_h"/>
                                          </p:val>
                                        </p:tav>
                                        <p:tav tm="100000">
                                          <p:val>
                                            <p:strVal val="#ppt_h"/>
                                          </p:val>
                                        </p:tav>
                                      </p:tavLst>
                                    </p:anim>
                                  </p:childTnLst>
                                </p:cTn>
                              </p:par>
                            </p:childTnLst>
                          </p:cTn>
                        </p:par>
                        <p:par>
                          <p:cTn id="49" fill="hold">
                            <p:stCondLst>
                              <p:cond delay="8771"/>
                            </p:stCondLst>
                            <p:childTnLst>
                              <p:par>
                                <p:cTn id="50" presetID="23" presetClass="entr" presetSubtype="32" fill="hold" grpId="0" nodeType="after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strVal val="4*#ppt_w"/>
                                          </p:val>
                                        </p:tav>
                                        <p:tav tm="100000">
                                          <p:val>
                                            <p:strVal val="#ppt_w"/>
                                          </p:val>
                                        </p:tav>
                                      </p:tavLst>
                                    </p:anim>
                                    <p:anim calcmode="lin" valueType="num">
                                      <p:cBhvr>
                                        <p:cTn id="53" dur="500" fill="hold"/>
                                        <p:tgtEl>
                                          <p:spTgt spid="21"/>
                                        </p:tgtEl>
                                        <p:attrNameLst>
                                          <p:attrName>ppt_h</p:attrName>
                                        </p:attrNameLst>
                                      </p:cBhvr>
                                      <p:tavLst>
                                        <p:tav tm="0">
                                          <p:val>
                                            <p:strVal val="4*#ppt_h"/>
                                          </p:val>
                                        </p:tav>
                                        <p:tav tm="100000">
                                          <p:val>
                                            <p:strVal val="#ppt_h"/>
                                          </p:val>
                                        </p:tav>
                                      </p:tavLst>
                                    </p:anim>
                                  </p:childTnLst>
                                </p:cTn>
                              </p:par>
                            </p:childTnLst>
                          </p:cTn>
                        </p:par>
                        <p:par>
                          <p:cTn id="54" fill="hold">
                            <p:stCondLst>
                              <p:cond delay="9671"/>
                            </p:stCondLst>
                            <p:childTnLst>
                              <p:par>
                                <p:cTn id="55" presetID="23" presetClass="entr" presetSubtype="32" fill="hold" grpId="0" nodeType="afterEffect">
                                  <p:stCondLst>
                                    <p:cond delay="0"/>
                                  </p:stCondLst>
                                  <p:iterate type="lt">
                                    <p:tmPct val="10000"/>
                                  </p:iterate>
                                  <p:childTnLst>
                                    <p:set>
                                      <p:cBhvr>
                                        <p:cTn id="56" dur="1" fill="hold">
                                          <p:stCondLst>
                                            <p:cond delay="0"/>
                                          </p:stCondLst>
                                        </p:cTn>
                                        <p:tgtEl>
                                          <p:spTgt spid="18"/>
                                        </p:tgtEl>
                                        <p:attrNameLst>
                                          <p:attrName>style.visibility</p:attrName>
                                        </p:attrNameLst>
                                      </p:cBhvr>
                                      <p:to>
                                        <p:strVal val="visible"/>
                                      </p:to>
                                    </p:set>
                                    <p:anim calcmode="lin" valueType="num">
                                      <p:cBhvr>
                                        <p:cTn id="57" dur="500" fill="hold"/>
                                        <p:tgtEl>
                                          <p:spTgt spid="18"/>
                                        </p:tgtEl>
                                        <p:attrNameLst>
                                          <p:attrName>ppt_w</p:attrName>
                                        </p:attrNameLst>
                                      </p:cBhvr>
                                      <p:tavLst>
                                        <p:tav tm="0">
                                          <p:val>
                                            <p:strVal val="4*#ppt_w"/>
                                          </p:val>
                                        </p:tav>
                                        <p:tav tm="100000">
                                          <p:val>
                                            <p:strVal val="#ppt_w"/>
                                          </p:val>
                                        </p:tav>
                                      </p:tavLst>
                                    </p:anim>
                                    <p:anim calcmode="lin" valueType="num">
                                      <p:cBhvr>
                                        <p:cTn id="58" dur="500" fill="hold"/>
                                        <p:tgtEl>
                                          <p:spTgt spid="18"/>
                                        </p:tgtEl>
                                        <p:attrNameLst>
                                          <p:attrName>ppt_h</p:attrName>
                                        </p:attrNameLst>
                                      </p:cBhvr>
                                      <p:tavLst>
                                        <p:tav tm="0">
                                          <p:val>
                                            <p:strVal val="4*#ppt_h"/>
                                          </p:val>
                                        </p:tav>
                                        <p:tav tm="100000">
                                          <p:val>
                                            <p:strVal val="#ppt_h"/>
                                          </p:val>
                                        </p:tav>
                                      </p:tavLst>
                                    </p:anim>
                                  </p:childTnLst>
                                </p:cTn>
                              </p:par>
                            </p:childTnLst>
                          </p:cTn>
                        </p:par>
                        <p:par>
                          <p:cTn id="59" fill="hold">
                            <p:stCondLst>
                              <p:cond delay="10321"/>
                            </p:stCondLst>
                            <p:childTnLst>
                              <p:par>
                                <p:cTn id="60" presetID="23" presetClass="entr" presetSubtype="32" fill="hold" grpId="0" nodeType="after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strVal val="4*#ppt_w"/>
                                          </p:val>
                                        </p:tav>
                                        <p:tav tm="100000">
                                          <p:val>
                                            <p:strVal val="#ppt_w"/>
                                          </p:val>
                                        </p:tav>
                                      </p:tavLst>
                                    </p:anim>
                                    <p:anim calcmode="lin" valueType="num">
                                      <p:cBhvr>
                                        <p:cTn id="63" dur="500" fill="hold"/>
                                        <p:tgtEl>
                                          <p:spTgt spid="19"/>
                                        </p:tgtEl>
                                        <p:attrNameLst>
                                          <p:attrName>ppt_h</p:attrName>
                                        </p:attrNameLst>
                                      </p:cBhvr>
                                      <p:tavLst>
                                        <p:tav tm="0">
                                          <p:val>
                                            <p:strVal val="4*#ppt_h"/>
                                          </p:val>
                                        </p:tav>
                                        <p:tav tm="100000">
                                          <p:val>
                                            <p:strVal val="#ppt_h"/>
                                          </p:val>
                                        </p:tav>
                                      </p:tavLst>
                                    </p:anim>
                                  </p:childTnLst>
                                </p:cTn>
                              </p:par>
                            </p:childTnLst>
                          </p:cTn>
                        </p:par>
                        <p:par>
                          <p:cTn id="64" fill="hold">
                            <p:stCondLst>
                              <p:cond delay="10971"/>
                            </p:stCondLst>
                            <p:childTnLst>
                              <p:par>
                                <p:cTn id="65" presetID="23" presetClass="entr" presetSubtype="32"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strVal val="4*#ppt_w"/>
                                          </p:val>
                                        </p:tav>
                                        <p:tav tm="100000">
                                          <p:val>
                                            <p:strVal val="#ppt_w"/>
                                          </p:val>
                                        </p:tav>
                                      </p:tavLst>
                                    </p:anim>
                                    <p:anim calcmode="lin" valueType="num">
                                      <p:cBhvr>
                                        <p:cTn id="68" dur="500" fill="hold"/>
                                        <p:tgtEl>
                                          <p:spTgt spid="20"/>
                                        </p:tgtEl>
                                        <p:attrNameLst>
                                          <p:attrName>ppt_h</p:attrName>
                                        </p:attrNameLst>
                                      </p:cBhvr>
                                      <p:tavLst>
                                        <p:tav tm="0">
                                          <p:val>
                                            <p:strVal val="4*#ppt_h"/>
                                          </p:val>
                                        </p:tav>
                                        <p:tav tm="100000">
                                          <p:val>
                                            <p:strVal val="#ppt_h"/>
                                          </p:val>
                                        </p:tav>
                                      </p:tavLst>
                                    </p:anim>
                                  </p:childTnLst>
                                </p:cTn>
                              </p:par>
                            </p:childTnLst>
                          </p:cTn>
                        </p:par>
                        <p:par>
                          <p:cTn id="69" fill="hold">
                            <p:stCondLst>
                              <p:cond delay="11771"/>
                            </p:stCondLst>
                            <p:childTnLst>
                              <p:par>
                                <p:cTn id="70" presetID="10" presetClass="entr" presetSubtype="0" fill="hold" grpId="0" nodeType="afterEffect">
                                  <p:stCondLst>
                                    <p:cond delay="0"/>
                                  </p:stCondLst>
                                  <p:iterate type="lt">
                                    <p:tmPct val="10000"/>
                                  </p:iterate>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P spid="7" grpId="0" bldLvl="0" animBg="1"/>
      <p:bldP spid="8" grpId="0"/>
      <p:bldP spid="11" grpId="0" animBg="1"/>
      <p:bldP spid="11" grpId="1" animBg="1"/>
      <p:bldP spid="14" grpId="0"/>
      <p:bldP spid="15" grpId="0"/>
      <p:bldP spid="18"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5" name="矩形 4"/>
          <p:cNvSpPr/>
          <p:nvPr/>
        </p:nvSpPr>
        <p:spPr>
          <a:xfrm>
            <a:off x="2836907" y="5466513"/>
            <a:ext cx="6096000" cy="338554"/>
          </a:xfrm>
          <a:prstGeom prst="rect">
            <a:avLst/>
          </a:prstGeom>
        </p:spPr>
        <p:txBody>
          <a:bodyPr>
            <a:spAutoFit/>
          </a:bodyPr>
          <a:lstStyle/>
          <a:p>
            <a:r>
              <a:rPr lang="zh-CN" altLang="en-US" sz="1600" dirty="0">
                <a:solidFill>
                  <a:schemeClr val="tx1">
                    <a:lumMod val="75000"/>
                    <a:lumOff val="25000"/>
                  </a:schemeClr>
                </a:solidFill>
                <a:cs typeface="+mn-ea"/>
                <a:sym typeface="+mn-lt"/>
              </a:rPr>
              <a:t>要加强督促落实，确保《条例》各项规定要求落到实处。</a:t>
            </a:r>
            <a:endParaRPr lang="zh-CN" altLang="en-US" sz="1600" dirty="0">
              <a:solidFill>
                <a:schemeClr val="tx1">
                  <a:lumMod val="75000"/>
                  <a:lumOff val="25000"/>
                </a:schemeClr>
              </a:solidFill>
              <a:cs typeface="+mn-ea"/>
              <a:sym typeface="+mn-lt"/>
            </a:endParaRPr>
          </a:p>
        </p:txBody>
      </p:sp>
      <p:sp>
        <p:nvSpPr>
          <p:cNvPr id="9" name="矩形: 圆角 5"/>
          <p:cNvSpPr/>
          <p:nvPr/>
        </p:nvSpPr>
        <p:spPr>
          <a:xfrm>
            <a:off x="5664743" y="1779430"/>
            <a:ext cx="5901156" cy="10010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0" name="1"/>
          <p:cNvSpPr/>
          <p:nvPr/>
        </p:nvSpPr>
        <p:spPr>
          <a:xfrm>
            <a:off x="567503" y="1779431"/>
            <a:ext cx="4699739"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会议要求</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8" name="矩形 7"/>
          <p:cNvSpPr/>
          <p:nvPr/>
        </p:nvSpPr>
        <p:spPr>
          <a:xfrm>
            <a:off x="5867400" y="2082423"/>
            <a:ext cx="6096000" cy="369332"/>
          </a:xfrm>
          <a:prstGeom prst="rect">
            <a:avLst/>
          </a:prstGeom>
        </p:spPr>
        <p:txBody>
          <a:bodyPr>
            <a:spAutoFit/>
          </a:bodyPr>
          <a:lstStyle/>
          <a:p>
            <a:r>
              <a:rPr lang="zh-CN" altLang="en-US" dirty="0">
                <a:solidFill>
                  <a:schemeClr val="bg1"/>
                </a:solidFill>
                <a:cs typeface="+mn-ea"/>
                <a:sym typeface="+mn-lt"/>
              </a:rPr>
              <a:t>各级党委（党组）要加强对《条例》实施的组织领导</a:t>
            </a:r>
            <a:endParaRPr lang="zh-CN" altLang="en-US" dirty="0">
              <a:solidFill>
                <a:schemeClr val="bg1"/>
              </a:solidFill>
              <a:cs typeface="+mn-ea"/>
              <a:sym typeface="+mn-lt"/>
            </a:endParaRPr>
          </a:p>
        </p:txBody>
      </p:sp>
      <p:sp>
        <p:nvSpPr>
          <p:cNvPr id="11" name="矩形 10"/>
          <p:cNvSpPr/>
          <p:nvPr/>
        </p:nvSpPr>
        <p:spPr>
          <a:xfrm>
            <a:off x="2836907" y="3094539"/>
            <a:ext cx="8795152" cy="584775"/>
          </a:xfrm>
          <a:prstGeom prst="rect">
            <a:avLst/>
          </a:prstGeom>
        </p:spPr>
        <p:txBody>
          <a:bodyPr wrap="square">
            <a:spAutoFit/>
          </a:bodyPr>
          <a:lstStyle/>
          <a:p>
            <a:r>
              <a:rPr lang="zh-CN" altLang="en-US" sz="1600" dirty="0">
                <a:solidFill>
                  <a:schemeClr val="tx1">
                    <a:lumMod val="75000"/>
                    <a:lumOff val="25000"/>
                  </a:schemeClr>
                </a:solidFill>
                <a:cs typeface="+mn-ea"/>
                <a:sym typeface="+mn-lt"/>
              </a:rPr>
              <a:t>要抓好《条例》的宣传解读和学习培训，使各级党组织和广大党员深入领会《条例》精神，全面掌握《条例》内容，增强贯彻执行《条例》的思想自觉和行动自觉。</a:t>
            </a:r>
            <a:endParaRPr lang="zh-CN" altLang="en-US" sz="1600" dirty="0">
              <a:solidFill>
                <a:schemeClr val="tx1">
                  <a:lumMod val="75000"/>
                  <a:lumOff val="25000"/>
                </a:schemeClr>
              </a:solidFill>
              <a:cs typeface="+mn-ea"/>
              <a:sym typeface="+mn-lt"/>
            </a:endParaRPr>
          </a:p>
        </p:txBody>
      </p:sp>
      <p:sp>
        <p:nvSpPr>
          <p:cNvPr id="12" name="矩形 11"/>
          <p:cNvSpPr/>
          <p:nvPr/>
        </p:nvSpPr>
        <p:spPr>
          <a:xfrm>
            <a:off x="2836907" y="4425499"/>
            <a:ext cx="8428660" cy="338554"/>
          </a:xfrm>
          <a:prstGeom prst="rect">
            <a:avLst/>
          </a:prstGeom>
        </p:spPr>
        <p:txBody>
          <a:bodyPr wrap="square">
            <a:spAutoFit/>
          </a:bodyPr>
          <a:lstStyle/>
          <a:p>
            <a:r>
              <a:rPr lang="zh-CN" altLang="en-US" sz="1600" dirty="0">
                <a:solidFill>
                  <a:schemeClr val="tx1">
                    <a:lumMod val="75000"/>
                    <a:lumOff val="25000"/>
                  </a:schemeClr>
                </a:solidFill>
                <a:cs typeface="+mn-ea"/>
                <a:sym typeface="+mn-lt"/>
              </a:rPr>
              <a:t>要加强对党员领导干部的培训，提高抓好党支部工作、推动党支部建设的本领。</a:t>
            </a:r>
            <a:endParaRPr lang="zh-CN" altLang="en-US" sz="1600" dirty="0">
              <a:solidFill>
                <a:schemeClr val="tx1">
                  <a:lumMod val="75000"/>
                  <a:lumOff val="25000"/>
                </a:schemeClr>
              </a:solidFill>
              <a:cs typeface="+mn-ea"/>
              <a:sym typeface="+mn-lt"/>
            </a:endParaRPr>
          </a:p>
        </p:txBody>
      </p:sp>
      <p:cxnSp>
        <p:nvCxnSpPr>
          <p:cNvPr id="13" name="直接连接符 12"/>
          <p:cNvCxnSpPr/>
          <p:nvPr/>
        </p:nvCxnSpPr>
        <p:spPr>
          <a:xfrm>
            <a:off x="2931731" y="5044116"/>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931731" y="6085131"/>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28950" y="3952347"/>
            <a:ext cx="704088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1"/>
          <p:cNvSpPr/>
          <p:nvPr/>
        </p:nvSpPr>
        <p:spPr>
          <a:xfrm>
            <a:off x="567504" y="2971094"/>
            <a:ext cx="1907386"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要抓好</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17" name="1"/>
          <p:cNvSpPr/>
          <p:nvPr/>
        </p:nvSpPr>
        <p:spPr>
          <a:xfrm>
            <a:off x="567504" y="4065480"/>
            <a:ext cx="1907386"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要加强</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18" name="1"/>
          <p:cNvSpPr/>
          <p:nvPr/>
        </p:nvSpPr>
        <p:spPr>
          <a:xfrm>
            <a:off x="567503" y="5159866"/>
            <a:ext cx="1882725"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要加强</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360"/>
                                          </p:val>
                                        </p:tav>
                                        <p:tav tm="100000">
                                          <p:val>
                                            <p:fltVal val="0"/>
                                          </p:val>
                                        </p:tav>
                                      </p:tavLst>
                                    </p:anim>
                                    <p:animEffect transition="in" filter="fade">
                                      <p:cBhvr>
                                        <p:cTn id="20" dur="1000"/>
                                        <p:tgtEl>
                                          <p:spTgt spid="10"/>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1500"/>
                                  </p:stCondLst>
                                  <p:childTnLst>
                                    <p:animMotion origin="layout" path="M 2.08333E-6 -2.96296E-6 L 0.25924 0.0007 " pathEditMode="relative" rAng="0" ptsTypes="AA">
                                      <p:cBhvr>
                                        <p:cTn id="25" dur="1000" spd="-100000" fill="hold"/>
                                        <p:tgtEl>
                                          <p:spTgt spid="9"/>
                                        </p:tgtEl>
                                        <p:attrNameLst>
                                          <p:attrName>ppt_x</p:attrName>
                                          <p:attrName>ppt_y</p:attrName>
                                        </p:attrNameLst>
                                      </p:cBhvr>
                                      <p:rCtr x="12956" y="23"/>
                                    </p:animMotion>
                                  </p:childTnLst>
                                </p:cTn>
                              </p:par>
                            </p:childTnLst>
                          </p:cTn>
                        </p:par>
                        <p:par>
                          <p:cTn id="26" fill="hold">
                            <p:stCondLst>
                              <p:cond delay="2000"/>
                            </p:stCondLst>
                            <p:childTnLst>
                              <p:par>
                                <p:cTn id="27" presetID="10" presetClass="entr" presetSubtype="0" fill="hold" grpId="0" nodeType="after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99"/>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599"/>
                            </p:stCondLst>
                            <p:childTnLst>
                              <p:par>
                                <p:cTn id="35" presetID="49" presetClass="entr" presetSubtype="0" decel="10000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360"/>
                                          </p:val>
                                        </p:tav>
                                        <p:tav tm="100000">
                                          <p:val>
                                            <p:fltVal val="0"/>
                                          </p:val>
                                        </p:tav>
                                      </p:tavLst>
                                    </p:anim>
                                    <p:animEffect transition="in" filter="fade">
                                      <p:cBhvr>
                                        <p:cTn id="40" dur="1000"/>
                                        <p:tgtEl>
                                          <p:spTgt spid="16"/>
                                        </p:tgtEl>
                                      </p:cBhvr>
                                    </p:animEffect>
                                  </p:childTnLst>
                                </p:cTn>
                              </p:par>
                            </p:childTnLst>
                          </p:cTn>
                        </p:par>
                        <p:par>
                          <p:cTn id="41" fill="hold">
                            <p:stCondLst>
                              <p:cond delay="6599"/>
                            </p:stCondLst>
                            <p:childTnLst>
                              <p:par>
                                <p:cTn id="42" presetID="10" presetClass="entr" presetSubtype="0" fill="hold" grpId="0" nodeType="afterEffect">
                                  <p:stCondLst>
                                    <p:cond delay="0"/>
                                  </p:stCondLst>
                                  <p:iterate type="lt">
                                    <p:tmPct val="10000"/>
                                  </p:iterate>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par>
                          <p:cTn id="45" fill="hold">
                            <p:stCondLst>
                              <p:cond delay="10649"/>
                            </p:stCondLst>
                            <p:childTnLst>
                              <p:par>
                                <p:cTn id="46" presetID="49" presetClass="entr" presetSubtype="0"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1000" fill="hold"/>
                                        <p:tgtEl>
                                          <p:spTgt spid="17"/>
                                        </p:tgtEl>
                                        <p:attrNameLst>
                                          <p:attrName>ppt_w</p:attrName>
                                        </p:attrNameLst>
                                      </p:cBhvr>
                                      <p:tavLst>
                                        <p:tav tm="0">
                                          <p:val>
                                            <p:fltVal val="0"/>
                                          </p:val>
                                        </p:tav>
                                        <p:tav tm="100000">
                                          <p:val>
                                            <p:strVal val="#ppt_w"/>
                                          </p:val>
                                        </p:tav>
                                      </p:tavLst>
                                    </p:anim>
                                    <p:anim calcmode="lin" valueType="num">
                                      <p:cBhvr>
                                        <p:cTn id="49" dur="1000" fill="hold"/>
                                        <p:tgtEl>
                                          <p:spTgt spid="17"/>
                                        </p:tgtEl>
                                        <p:attrNameLst>
                                          <p:attrName>ppt_h</p:attrName>
                                        </p:attrNameLst>
                                      </p:cBhvr>
                                      <p:tavLst>
                                        <p:tav tm="0">
                                          <p:val>
                                            <p:fltVal val="0"/>
                                          </p:val>
                                        </p:tav>
                                        <p:tav tm="100000">
                                          <p:val>
                                            <p:strVal val="#ppt_h"/>
                                          </p:val>
                                        </p:tav>
                                      </p:tavLst>
                                    </p:anim>
                                    <p:anim calcmode="lin" valueType="num">
                                      <p:cBhvr>
                                        <p:cTn id="50" dur="1000" fill="hold"/>
                                        <p:tgtEl>
                                          <p:spTgt spid="17"/>
                                        </p:tgtEl>
                                        <p:attrNameLst>
                                          <p:attrName>style.rotation</p:attrName>
                                        </p:attrNameLst>
                                      </p:cBhvr>
                                      <p:tavLst>
                                        <p:tav tm="0">
                                          <p:val>
                                            <p:fltVal val="360"/>
                                          </p:val>
                                        </p:tav>
                                        <p:tav tm="100000">
                                          <p:val>
                                            <p:fltVal val="0"/>
                                          </p:val>
                                        </p:tav>
                                      </p:tavLst>
                                    </p:anim>
                                    <p:animEffect transition="in" filter="fade">
                                      <p:cBhvr>
                                        <p:cTn id="51" dur="1000"/>
                                        <p:tgtEl>
                                          <p:spTgt spid="17"/>
                                        </p:tgtEl>
                                      </p:cBhvr>
                                    </p:animEffect>
                                  </p:childTnLst>
                                </p:cTn>
                              </p:par>
                            </p:childTnLst>
                          </p:cTn>
                        </p:par>
                        <p:par>
                          <p:cTn id="52" fill="hold">
                            <p:stCondLst>
                              <p:cond delay="11649"/>
                            </p:stCondLst>
                            <p:childTnLst>
                              <p:par>
                                <p:cTn id="53" presetID="22" presetClass="entr" presetSubtype="8"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par>
                          <p:cTn id="56" fill="hold">
                            <p:stCondLst>
                              <p:cond delay="12149"/>
                            </p:stCondLst>
                            <p:childTnLst>
                              <p:par>
                                <p:cTn id="57" presetID="10" presetClass="entr" presetSubtype="0" fill="hold" grpId="0" nodeType="afterEffect">
                                  <p:stCondLst>
                                    <p:cond delay="0"/>
                                  </p:stCondLst>
                                  <p:iterate type="lt">
                                    <p:tmPct val="10000"/>
                                  </p:iterate>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14350"/>
                            </p:stCondLst>
                            <p:childTnLst>
                              <p:par>
                                <p:cTn id="61" presetID="49" presetClass="entr" presetSubtype="0" decel="10000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1000" fill="hold"/>
                                        <p:tgtEl>
                                          <p:spTgt spid="18"/>
                                        </p:tgtEl>
                                        <p:attrNameLst>
                                          <p:attrName>ppt_w</p:attrName>
                                        </p:attrNameLst>
                                      </p:cBhvr>
                                      <p:tavLst>
                                        <p:tav tm="0">
                                          <p:val>
                                            <p:fltVal val="0"/>
                                          </p:val>
                                        </p:tav>
                                        <p:tav tm="100000">
                                          <p:val>
                                            <p:strVal val="#ppt_w"/>
                                          </p:val>
                                        </p:tav>
                                      </p:tavLst>
                                    </p:anim>
                                    <p:anim calcmode="lin" valueType="num">
                                      <p:cBhvr>
                                        <p:cTn id="64" dur="1000" fill="hold"/>
                                        <p:tgtEl>
                                          <p:spTgt spid="18"/>
                                        </p:tgtEl>
                                        <p:attrNameLst>
                                          <p:attrName>ppt_h</p:attrName>
                                        </p:attrNameLst>
                                      </p:cBhvr>
                                      <p:tavLst>
                                        <p:tav tm="0">
                                          <p:val>
                                            <p:fltVal val="0"/>
                                          </p:val>
                                        </p:tav>
                                        <p:tav tm="100000">
                                          <p:val>
                                            <p:strVal val="#ppt_h"/>
                                          </p:val>
                                        </p:tav>
                                      </p:tavLst>
                                    </p:anim>
                                    <p:anim calcmode="lin" valueType="num">
                                      <p:cBhvr>
                                        <p:cTn id="65" dur="1000" fill="hold"/>
                                        <p:tgtEl>
                                          <p:spTgt spid="18"/>
                                        </p:tgtEl>
                                        <p:attrNameLst>
                                          <p:attrName>style.rotation</p:attrName>
                                        </p:attrNameLst>
                                      </p:cBhvr>
                                      <p:tavLst>
                                        <p:tav tm="0">
                                          <p:val>
                                            <p:fltVal val="360"/>
                                          </p:val>
                                        </p:tav>
                                        <p:tav tm="100000">
                                          <p:val>
                                            <p:fltVal val="0"/>
                                          </p:val>
                                        </p:tav>
                                      </p:tavLst>
                                    </p:anim>
                                    <p:animEffect transition="in" filter="fade">
                                      <p:cBhvr>
                                        <p:cTn id="66" dur="1000"/>
                                        <p:tgtEl>
                                          <p:spTgt spid="18"/>
                                        </p:tgtEl>
                                      </p:cBhvr>
                                    </p:animEffect>
                                  </p:childTnLst>
                                </p:cTn>
                              </p:par>
                            </p:childTnLst>
                          </p:cTn>
                        </p:par>
                        <p:par>
                          <p:cTn id="67" fill="hold">
                            <p:stCondLst>
                              <p:cond delay="15350"/>
                            </p:stCondLst>
                            <p:childTnLst>
                              <p:par>
                                <p:cTn id="68" presetID="22" presetClass="entr" presetSubtype="8" fill="hold"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15850"/>
                            </p:stCondLst>
                            <p:childTnLst>
                              <p:par>
                                <p:cTn id="72" presetID="10" presetClass="entr" presetSubtype="0" fill="hold" grpId="0" nodeType="afterEffect">
                                  <p:stCondLst>
                                    <p:cond delay="0"/>
                                  </p:stCondLst>
                                  <p:iterate type="lt">
                                    <p:tmPct val="10000"/>
                                  </p:iterate>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9" grpId="1" animBg="1"/>
      <p:bldP spid="10" grpId="0" bldLvl="0" animBg="1"/>
      <p:bldP spid="8" grpId="0"/>
      <p:bldP spid="11" grpId="0"/>
      <p:bldP spid="12" grpId="0"/>
      <p:bldP spid="16" grpId="0" bldLvl="0" animBg="1"/>
      <p:bldP spid="17" grpId="0" bldLvl="0" animBg="1"/>
      <p:bldP spid="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78131" y="222674"/>
            <a:ext cx="4801314" cy="461665"/>
          </a:xfrm>
          <a:prstGeom prst="rect">
            <a:avLst/>
          </a:prstGeom>
        </p:spPr>
        <p:txBody>
          <a:bodyPr wrap="none">
            <a:spAutoFit/>
          </a:bodyPr>
          <a:lstStyle/>
          <a:p>
            <a:pPr algn="r"/>
            <a:r>
              <a:rPr lang="zh-CN" altLang="en-US" sz="2400" b="1" dirty="0">
                <a:solidFill>
                  <a:srgbClr val="C00000"/>
                </a:solidFill>
                <a:cs typeface="+mn-ea"/>
                <a:sym typeface="+mn-lt"/>
              </a:rPr>
              <a:t>学习领会中共中央政治局会议精神</a:t>
            </a:r>
            <a:endParaRPr lang="zh-CN" altLang="en-US" sz="2400" b="1" dirty="0">
              <a:solidFill>
                <a:srgbClr val="C00000"/>
              </a:solidFill>
              <a:cs typeface="+mn-ea"/>
              <a:sym typeface="+mn-lt"/>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5" name="1"/>
          <p:cNvSpPr/>
          <p:nvPr/>
        </p:nvSpPr>
        <p:spPr>
          <a:xfrm>
            <a:off x="647979" y="1785896"/>
            <a:ext cx="4724399" cy="1001076"/>
          </a:xfrm>
          <a:prstGeom prst="rect">
            <a:avLst/>
          </a:prstGeom>
          <a:solidFill>
            <a:srgbClr val="C00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45720" tIns="22860" rIns="45720" bIns="2286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uLnTx/>
                <a:uFillTx/>
                <a:cs typeface="+mn-ea"/>
                <a:sym typeface="+mn-lt"/>
              </a:rPr>
              <a:t>会议指出</a:t>
            </a:r>
            <a:endParaRPr kumimoji="0" lang="zh-CN" altLang="en-US" sz="4400" b="1" i="0" u="none" strike="noStrike" kern="1200" cap="none" spc="0" normalizeH="0" baseline="0" noProof="0" dirty="0">
              <a:ln>
                <a:noFill/>
              </a:ln>
              <a:solidFill>
                <a:prstClr val="white"/>
              </a:solidFill>
              <a:effectLst/>
              <a:uLnTx/>
              <a:uFillTx/>
              <a:cs typeface="+mn-ea"/>
              <a:sym typeface="+mn-lt"/>
            </a:endParaRPr>
          </a:p>
        </p:txBody>
      </p:sp>
      <p:sp>
        <p:nvSpPr>
          <p:cNvPr id="8" name="矩形 7"/>
          <p:cNvSpPr/>
          <p:nvPr/>
        </p:nvSpPr>
        <p:spPr>
          <a:xfrm>
            <a:off x="5607725" y="3528555"/>
            <a:ext cx="5933133" cy="1525739"/>
          </a:xfrm>
          <a:prstGeom prst="rect">
            <a:avLst/>
          </a:prstGeom>
        </p:spPr>
        <p:txBody>
          <a:bodyPr wrap="square">
            <a:spAutoFit/>
          </a:bodyPr>
          <a:lstStyle/>
          <a:p>
            <a:pPr algn="just">
              <a:lnSpc>
                <a:spcPct val="150000"/>
              </a:lnSpc>
            </a:pPr>
            <a:r>
              <a:rPr lang="zh-CN" altLang="en-US" sz="1400" dirty="0">
                <a:solidFill>
                  <a:schemeClr val="tx1">
                    <a:lumMod val="75000"/>
                    <a:lumOff val="25000"/>
                  </a:schemeClr>
                </a:solidFill>
                <a:cs typeface="+mn-ea"/>
                <a:sym typeface="+mn-lt"/>
              </a:rPr>
              <a:t>       </a:t>
            </a:r>
            <a:r>
              <a:rPr lang="zh-CN" altLang="en-US" sz="1600" dirty="0">
                <a:solidFill>
                  <a:schemeClr val="tx1">
                    <a:lumMod val="75000"/>
                    <a:lumOff val="25000"/>
                  </a:schemeClr>
                </a:solidFill>
                <a:cs typeface="+mn-ea"/>
                <a:sym typeface="+mn-lt"/>
              </a:rPr>
              <a:t>制定实施好干部教育培训规划是全党的一件大事，对贯彻落实新时代党的建设总要求和新时代党的组织路线、培养造就忠诚干净担当的高素质专业化干部队伍、确保党的事业后继有人具有重大而深远的意义</a:t>
            </a:r>
            <a:r>
              <a:rPr lang="zh-CN" altLang="en-US" sz="1400" dirty="0">
                <a:solidFill>
                  <a:schemeClr val="tx1">
                    <a:lumMod val="75000"/>
                    <a:lumOff val="25000"/>
                  </a:schemeClr>
                </a:solidFill>
                <a:cs typeface="+mn-ea"/>
                <a:sym typeface="+mn-lt"/>
              </a:rPr>
              <a:t>。</a:t>
            </a:r>
            <a:endParaRPr lang="zh-CN" altLang="en-US" sz="1400" dirty="0">
              <a:solidFill>
                <a:schemeClr val="tx1">
                  <a:lumMod val="75000"/>
                  <a:lumOff val="25000"/>
                </a:schemeClr>
              </a:solidFill>
              <a:cs typeface="+mn-ea"/>
              <a:sym typeface="+mn-lt"/>
            </a:endParaRPr>
          </a:p>
        </p:txBody>
      </p:sp>
      <p:sp>
        <p:nvSpPr>
          <p:cNvPr id="9" name="矩形: 圆角 5"/>
          <p:cNvSpPr/>
          <p:nvPr/>
        </p:nvSpPr>
        <p:spPr>
          <a:xfrm>
            <a:off x="5607725" y="1766292"/>
            <a:ext cx="5811709" cy="101244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0" name="矩形: 圆角 5"/>
          <p:cNvSpPr/>
          <p:nvPr/>
        </p:nvSpPr>
        <p:spPr>
          <a:xfrm>
            <a:off x="673777" y="3159394"/>
            <a:ext cx="4642911" cy="24709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rgbClr val="FEFEE3"/>
              </a:solidFill>
              <a:cs typeface="+mn-ea"/>
              <a:sym typeface="+mn-lt"/>
            </a:endParaRPr>
          </a:p>
        </p:txBody>
      </p:sp>
      <p:sp>
        <p:nvSpPr>
          <p:cNvPr id="11" name="矩形 10"/>
          <p:cNvSpPr/>
          <p:nvPr/>
        </p:nvSpPr>
        <p:spPr>
          <a:xfrm>
            <a:off x="939016" y="3576966"/>
            <a:ext cx="4142323" cy="1477328"/>
          </a:xfrm>
          <a:prstGeom prst="rect">
            <a:avLst/>
          </a:prstGeom>
        </p:spPr>
        <p:txBody>
          <a:bodyPr wrap="square">
            <a:spAutoFit/>
          </a:bodyPr>
          <a:lstStyle/>
          <a:p>
            <a:r>
              <a:rPr lang="zh-CN" altLang="en-US" dirty="0">
                <a:solidFill>
                  <a:schemeClr val="bg1"/>
                </a:solidFill>
                <a:cs typeface="+mn-ea"/>
                <a:sym typeface="+mn-lt"/>
              </a:rPr>
              <a:t>     干部教育培训是干部队伍建设的先导性、基础性、战略性工程，在进行伟大斗争、建设伟大工程、推进伟大事业、实现伟大梦想中具有不可替代的重要地位和作用。</a:t>
            </a:r>
            <a:endParaRPr lang="zh-CN" altLang="en-US" dirty="0">
              <a:solidFill>
                <a:schemeClr val="bg1"/>
              </a:solidFill>
              <a:cs typeface="+mn-ea"/>
              <a:sym typeface="+mn-lt"/>
            </a:endParaRPr>
          </a:p>
        </p:txBody>
      </p:sp>
      <p:sp>
        <p:nvSpPr>
          <p:cNvPr id="12" name="矩形 11"/>
          <p:cNvSpPr/>
          <p:nvPr/>
        </p:nvSpPr>
        <p:spPr>
          <a:xfrm>
            <a:off x="6263801" y="2040137"/>
            <a:ext cx="4185761" cy="461665"/>
          </a:xfrm>
          <a:prstGeom prst="rect">
            <a:avLst/>
          </a:prstGeom>
        </p:spPr>
        <p:txBody>
          <a:bodyPr wrap="none">
            <a:spAutoFit/>
          </a:bodyPr>
          <a:lstStyle/>
          <a:p>
            <a:r>
              <a:rPr lang="zh-CN" altLang="en-US" sz="2400" b="1" dirty="0">
                <a:solidFill>
                  <a:schemeClr val="bg1"/>
                </a:solidFill>
                <a:cs typeface="+mn-ea"/>
                <a:sym typeface="+mn-lt"/>
              </a:rPr>
              <a:t>制定实施好干部教育培训规划</a:t>
            </a:r>
            <a:endParaRPr lang="zh-CN" altLang="en-US" sz="2400" b="1"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49" presetClass="entr" presetSubtype="0"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360"/>
                                          </p:val>
                                        </p:tav>
                                        <p:tav tm="100000">
                                          <p:val>
                                            <p:fltVal val="0"/>
                                          </p:val>
                                        </p:tav>
                                      </p:tavLst>
                                    </p:anim>
                                    <p:animEffect transition="in" filter="fade">
                                      <p:cBhvr>
                                        <p:cTn id="20" dur="100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42" presetClass="path" presetSubtype="0" decel="100000" fill="hold" grpId="1" nodeType="afterEffect">
                                  <p:stCondLst>
                                    <p:cond delay="0"/>
                                  </p:stCondLst>
                                  <p:childTnLst>
                                    <p:animMotion origin="layout" path="M 0 2.59259E-6 L 0.25924 0.00069 " pathEditMode="relative" rAng="0" ptsTypes="AA">
                                      <p:cBhvr>
                                        <p:cTn id="27" dur="1000" spd="-100000" fill="hold"/>
                                        <p:tgtEl>
                                          <p:spTgt spid="10"/>
                                        </p:tgtEl>
                                        <p:attrNameLst>
                                          <p:attrName>ppt_x</p:attrName>
                                          <p:attrName>ppt_y</p:attrName>
                                        </p:attrNameLst>
                                      </p:cBhvr>
                                      <p:rCtr x="12956" y="23"/>
                                    </p:animMotion>
                                  </p:childTnLst>
                                </p:cTn>
                              </p:par>
                            </p:childTnLst>
                          </p:cTn>
                        </p:par>
                        <p:par>
                          <p:cTn id="28" fill="hold">
                            <p:stCondLst>
                              <p:cond delay="3500"/>
                            </p:stCondLst>
                            <p:childTnLst>
                              <p:par>
                                <p:cTn id="29" presetID="10" presetClass="entr" presetSubtype="0" fill="hold" grpId="0" nodeType="afterEffect">
                                  <p:stCondLst>
                                    <p:cond delay="0"/>
                                  </p:stCondLst>
                                  <p:iterate type="lt">
                                    <p:tmPct val="4225"/>
                                  </p:iterate>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605"/>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6105"/>
                            </p:stCondLst>
                            <p:childTnLst>
                              <p:par>
                                <p:cTn id="37" presetID="42" presetClass="path" presetSubtype="0" decel="100000" fill="hold" grpId="1" nodeType="afterEffect">
                                  <p:stCondLst>
                                    <p:cond delay="0"/>
                                  </p:stCondLst>
                                  <p:childTnLst>
                                    <p:animMotion origin="layout" path="M -4.16667E-6 0 L 0.25925 0.00069 " pathEditMode="relative" rAng="0" ptsTypes="AA">
                                      <p:cBhvr>
                                        <p:cTn id="38" dur="1000" spd="-100000" fill="hold"/>
                                        <p:tgtEl>
                                          <p:spTgt spid="9"/>
                                        </p:tgtEl>
                                        <p:attrNameLst>
                                          <p:attrName>ppt_x</p:attrName>
                                          <p:attrName>ppt_y</p:attrName>
                                        </p:attrNameLst>
                                      </p:cBhvr>
                                      <p:rCtr x="12956" y="23"/>
                                    </p:animMotion>
                                  </p:childTnLst>
                                </p:cTn>
                              </p:par>
                            </p:childTnLst>
                          </p:cTn>
                        </p:par>
                        <p:par>
                          <p:cTn id="39" fill="hold">
                            <p:stCondLst>
                              <p:cond delay="7105"/>
                            </p:stCondLst>
                            <p:childTnLst>
                              <p:par>
                                <p:cTn id="40" presetID="10" presetClass="entr" presetSubtype="0" fill="hold" grpId="0" nodeType="afterEffect">
                                  <p:stCondLst>
                                    <p:cond delay="0"/>
                                  </p:stCondLst>
                                  <p:iterate type="lt">
                                    <p:tmPct val="10000"/>
                                  </p:iterate>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8205"/>
                            </p:stCondLst>
                            <p:childTnLst>
                              <p:par>
                                <p:cTn id="44" presetID="10" presetClass="entr" presetSubtype="0" fill="hold" grpId="0" nodeType="afterEffect">
                                  <p:stCondLst>
                                    <p:cond delay="0"/>
                                  </p:stCondLst>
                                  <p:iterate type="lt">
                                    <p:tmPct val="4889"/>
                                  </p:iterate>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p:bldP spid="9" grpId="0" animBg="1"/>
      <p:bldP spid="9" grpId="1" animBg="1"/>
      <p:bldP spid="10" grpId="0" animBg="1"/>
      <p:bldP spid="10" grpId="1" animBg="1"/>
      <p:bldP spid="11" grpId="0"/>
      <p:bldP spid="12" grpId="0"/>
    </p:bldLst>
  </p:timing>
</p:sld>
</file>

<file path=ppt/tags/tag1.xml><?xml version="1.0" encoding="utf-8"?>
<p:tagLst xmlns:p="http://schemas.openxmlformats.org/presentationml/2006/main">
  <p:tag name="ISPRING_ULTRA_SCORM_COURSE_ID" val="CE299090-6C1B-4A8C-852B-FF91C7087D5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AO4OE0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A7g4TZhofl+PAwAAwQ4AACcAAAB1bml2ZXJzYWwvZmxhc2hfcHVibGlzaGluZ19zZXR0aW5ncy54bWzVV91uGjkUvucprKl6WSbpprtpBERRGFRUQhDQbnsVmfGBseKxZ20PlF7t0+yD7ZP0eAxk2KapkxapqyhK5vg73/n3mWmdf8oFWYI2XMl2dNw8igjIVDEuF+3o3bT34jQixlLJqFAS2pFUETnvNFpFORPcZBOwFqGGII00Z4VtR5m1xVkcr1arJjeFdqdKlBb5TTNVeVxoMCAt6LgQdI1/7LoAE20YAgjwN1dyo9ZpNAhpeaYrxUoBhDP0XHIXFBU9QU0WxR42o+ntQqtSsksllCZ6MWtHz04v3M8W46m6PAfpcmI6KHRie0YZ484LKib8M5AM+CJDd4+PTiKy4sxm7ejliaNBePw1TUXuY6eO5lJhEqTd8OdgKaOW+kdvUMMcNFYDTMfqEpB0T1ZDWvhkdwIvYmtJc55O8YS4VLWj7vRmnPSScTK8TG7ejQfe1WCNaX86SIJ03nwcJeNBf/j2Znp9PZj2R3daVQw1b1vxfuAtTJAqdT08ai1NM8yj3aahLtmi5kruZcA9k5kS2AtzKgxgW+czYEOaQ607Jrdc9hB5HJE5xiHW7ehCcyoiwi0VPN0pm3JmLLdVF/bqSIJcOC5AribRnXmfnDSj2kDdre2JcS2QdhLJSFfTFbZ4lZiN+FvwEcgQ2BvsS+F6E3QIPNHUPAJJLoQIAY+3hQwBX1F9C5pMlRJB+D9VKRhZq5IIfgvEKoJ9U+b4XwakPmRkrlVeSfEesMQIjqVaclgBOw8x9BFN5CVq4qVTCLDewl8l/0xmMFcaeYEusX4o58bzNx9FXFBj7kjp1sfnk0G/m9z0h93kw3MXIGVLimP/OHKcFMgLexB+uiZS2a0epiOlJbaHKwrjrDoLia359DIYnpfCl/lnF6NGfcCSHMbKYwrzXQ+CzWZ0WQ2iG66KGkeQY0k8Jx6keM9yuVljAYQplURJsSY0xVvEuLFeclUalPgB9tTm6R56fcJl9bTAnYAWNQMdRHl0/PK3k1e//3H6+qwZ//v3Py8eVNosypGgzpzflJcPrtdgzf+s8u/oPbCcdwv668XVit1CvX+/uqX8S67X0Th5H1LJYfJhGtREySSI7joEdf02cIu6tTaqrbQgF/AaXPixxotQ8JxbYD+zqZ/QJj/0GuZ77DBtcsCYf2Q0/jch+6fdC/3eG3wrvveTx53kXPIcE+Eu4d13UufVyRF+E9x71Ggg2/5nZ6fxBVBLAwQUAAIACAADuDhNuSyLlboCAABVCgAAIQAAAHVuaXZlcnNhbC9mbGFzaF9za2luX3NldHRpbmdzLnhtbJVW227bMAx931cE2XvcXdMBaoA0zYAC3VqsRd9lm7GFyJIhyeny9xNluZaSOPFMBLDIcyiKpOgQvWVi8WEyIZnkUj2DMUwUGjWdbsLym2naGCPFLJPCgDAzIVVF+XTx8ad7SOKQl1hyB2osZ0Mz6LeZu2cMxe/xbY4yRMhkVVOxf5CFnKU02xZKNiK/GFq5r0FxJrYWefVjvloPbsCZNvcGqiim9TXKOEqtQGvAkL6vUS6yOE2BdztduWckp9/q/OkPaDummXG05SeUIVpNC4iTfL1EGcYL6z2uyhzlPMHAX2OhXz6jDEI53YOKnd99RRlkyLqp/6dHaiULTGjMOV/Edw6XNLfXD6O6QrlIwAPhRher4NPjznoXgPxreO8JXlcl+RPm9WAgYNFTDgujGiBJt2ptupRvj42x9wMWG8q1BYSqHvRkg36ije7cxLoe9wfemMhDX17TQ14lbypYtQGHyNjQE1arWzcsQuy7LghRwc4rgxh7ZY/8bRN7hAyUPfKZsxweBd8fR3BoakldlW+pr+f5AlgrCGqXubd2q86KOz3g3dVBqF7RYSqZw0JjOC+sAiwcSZyuDSk5iokIumMFNUyKX4hL9+4wmiQHBt9sp1uLGGY4nOo4F6Od02G63PpyQ7afhf5s7Xpi7BS/mVJjaFZW9rOkpxPPs9fEupkmpxk4Jy0c1L3YyIDjAhsiVVRtQb1IycduI6QBPda9bC/XEJwkQQ5IcjrJxDs5lX3RVCmotS0aA92VIFa2wJIVJbc/88rgDfIDxoC1pZrS+hOUvbdloPA9AFRlZde07aK1VA03jMMOuLcGCnfkobMRbZt0qN+W5gE2Juw4rxnVkn5U9L0Sj5BAfwL/asOKHB9Y4q73uLjtDU21O1l08bsx3McSDeZummHzhYPMrX0vRY6t/TiDVol/J/8BUEsDBBQAAgAIAAO4OE1NpgCXZAMAANINAAAmAAAAdW5pdmVyc2FsL2h0bWxfcHVibGlzaGluZ19zZXR0aW5ncy54bWzNV1FvGzcMfvevEG7oY31Jl61ZYDsI4gti1E0M57q1TwF9on1CdNJN0tl1n/Zr9sP2S0ZZdmKvnasEyTAYhi2K/EiKpL67zunnSrI5Giu06iaH7YOEoSo0F2rWTT7kF6+PE2YdKA5SK+wmSifstNfq1M1EClveoHOkahnBKHtSu25SOlefpOlisWgLWxu/q2XjCN+2C12ltUGLyqFJawlL+nHLGm2yRogAoG+l1dqs12ox1glI7zVvJDLBKXIlfFIgL10lkzRoTaC4mxndKH6upTbMzCbd5IfjM//Z6ASkvqhQ+SOxPRJ6sTsBzoUPAuSN+IKsRDErKdrDg6OELQR3ZTd5c+RhSD39GmYFHlIHD3Ou6QyUW+NX6ICDg7AMDg1O0VAx0PacaZBAd2Rbmg4/u3tBEPGlgkoUOe0wf1LdpJ/fjrOLbJxdnWe3H8bDEGq0RT7Ih1mUzeWnUTYeDq7e3ebX18N8MHqwWuWwFW0n3U28QwekG7OdHjgHRUnn6DbHsC3ZaE212jkBv2YTLakVpiAtJmxKgcplNzkzAmTChAMpivtdB2aG7kJISsHbHranyiUPgCHdogRjcdvRZsf6oha9THHWN7Cgnl2luhb/m/oIVYzaJXWa9N2GJkY9M2AfocnOpIxRHm9KE6P8HswdGpZrLaP0f9ON5GypGybFHTKnGXVCU9G/Etn22LCp0dVKKsE6ZqXgyOYCF8hPYxx9IhdVQ5Z0i9QSXfDweyO+sAlOtSFchDnVj+TCBvz2o4BrsPYBFDYxvroZDvrZ7eCqn3185RMEPgca5MeBU+9jVbsXwYclU9pt7Og4CmioPXxRuOCrvZjc2k8vgxVVI0OZn7sYW9AvWJKX8fKYwnw3gmi3JcxXg+iHawVNIyioJAGTNgq6J4VaE1MEYAGKaSWXDAq6Rawf67nQjSVJGOAAbZ8eYbBnQq1WM3oEII+Go4mCPDh88+PRTz+/Pf7lpJ3+9cefr/caralvJMG7C9x3vpcwoy3/Qc7fsdtDt/eU+zVxdVJPc99mTE+z/xFhjsbZrzG1uco+5lFtkd1EwV3HaF2/i+RFT1SjLZKKCoEutlkYVLrapKiEQ/6cbfqEwu9/VApt8UyFf8Es9rbv/zeJsLp/MN55Eu6k33x1aJF89z2s1/obUEsDBBQAAgAIAAO4OE1DqTztmwEAAB8GAAAfAAAAdW5pdmVyc2FsL2h0bWxfc2tpbl9zZXR0aW5ncy5qc42UTW+DMAyG7/0VKLtOVffZbrdq7aRJPUxab9MOgboUNSQoCays6n8fTr8ImHXxhbw8vI6N4m0vqBaLWPAcbN2z27/7e6cBalbncO3rokNPUWdGJAuYJymIRAJrIMXx05O8OxOUMZPONCw/0NbU/JjCN0suTB3PCAtNaIb6uCDAbwrcUOLPSezVCtsXVet0mFurZD9S0oK0fal0yh3Drl7dqtfYgFUB+gK65BF4pkO3usiz48MQo85FKs24LGcqVv2QR+tYq1wuuvKvygx09c/Xe2DwNHyZenYiMfbNQtpMPB1hdJOZBmPgkPdxikHCgocgar4Dt/5APeN2QQ26SExij/T4BqNOZzyGVpdGYwwfk5VXq5tDjDZnYWP3xN0thkcIXoJuWU3uMTxQZXn2jx+YaRVjR1pou+cnVCi+SGR8SD3AIDk8LNp2de9cqDv+hHlXSDWu0Iq6fmnX8GiChgCtN5eOeU0j74yyE5QoiRyK0KhxVdBzxDbnCO4/A8at5dEqrcZDNR2rNnC9Bj1XSlSn/7p0Tn8e73q7X1BLAwQUAAIACAADuDhN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DuDhNCEuZl3kAAAB7AAAAHAAAAHVuaXZlcnNhbC9sb2NhbF9zZXR0aW5ncy54bWyzsa/IzVEoSy0qzszPs1Uy1DNQUkjNS85PycxLt1UKDXHTtVBSKC5JzEtJzMnPS7VVystXUrC347LJyU9OzAlOLSkBKixWKMhJrEwtCknNBTJKUv0Sc4EqA4pSi1PzShJLgCYraCTnF1RqKugqPNm/7tmUnUr6dlw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AO4OE1rT8RlQggAAJMgAAApAAAAdW5pdmVyc2FsL3NraW5fY3VzdG9taXphdGlvbl9zZXR0aW5ncy54bWy1Wutu4koS/r9P0WJ1pLPSKlzMLSuGlS9NYg0xHOwkM7taoQZ3ghXbzbEbZjjixz7NPtg+yVa37WATIHZmFk+icXXVV9V16wsZxC9eqG9izgLvD8I9FtqUcy98jod/QmiwZD6LphGNKY/rB8qjF7rsmxk+MUEDasxJ6JLI1cVoPGygkfygfk/tG314a2vtFuq1cQv3kYE7OoxdK8a1osOY0Wrqg/oRRIIb0SUN+WnUQb0w+lbADGMacTN06fehUuTODxVncBMR1wO+eNhti2efad0bbfGgdrPT6+B9S1UUpYv0jtE0Gvte77qnNhFutDsNZa/1W0pLQc1Op3nd3Td7rY4Cb6PrLqC08XUXtXvtdsvYt3ALpJGqakZL3/eU62ZTBW24f63vRyOt12igZrOptI19p6uMtAYCbgUwVKUvHKgYiqZ096qmNvsKGukjbdTeYwN39Q7qt3C30di3NU1pNA7OPcwu764DtfR0Mne+A3gyBCdHRW7VTyTXYLmJImB2aLD2CadoQWJqkYB+qsm8DLnMWvTrkq13f6mlSSoTOhPJbCtSEyKQQwAbnsAa1OVIxiZtyxdHno4891NtseGchVdLFnKAugpZFBC/Nvxzkj/p7MpIsi2Nqsg9kSU9qOvJT1mxVBfkNDyXhJYsWJNwN2bP7GpBli/PEduEbikzV7s1jXwvfAHuxnVPxxcV+V7MTU6Dgn24L57yYmuIZ0yFeV0snlKSPllQP9PYkJ8KcgeV73vkSHTrxR6XompTPJdE1+SZFgPQV8VzWSYELcWo9cTzvhCn3zmwK6IFtC6y+2RHo6KSpGVelGLrzbpqPq0j9iycXZR7P9Cvcj6DDhQ+Cwsb4iklJCYoFJaKUuo2OX/jiDF9Pe4lgwC0QHDzzSUlScipNtcnd1PV+jofT24mc828qQ31pCqRKMtfW93+92anC50rlSuJZN+p43ERC0mwTqMcluXMJuM5AOLx3MJfnNpQ/K4sOrl3xqaFa8P0P5UBpjP8UBuK32VE72czbDlze2waeG7ac2viSL+MsYON2vAr26AV2VLEGdp69BviK4qgPXsRRbHvuXJAtGwv3NAS+ozJnWpa8xm2nZmpO+bEqg1tFkW7v0pksuErSJ4ViZHrxWThU1eqhRSR4+v8CgX/+MoDThYQL7wqo32mPprWzdyZTMb2HFtGRqkNcegiIyJCU3WgmWrjGWBEsCxHHxOfy+yTCEj1/cogt+bN7Rh+HGHIrfe88uGHf8CaKYaQTGlYQhASB88g62z7cTIzhA9BISJoTeL4G4vcQtLkQ1cC27T0CaSm7uTwHQGTYUPgvXAJqUOXvATeHbZt9QbPtckXyHGozUlFoclnKMnPFYW+YhtqCNslxCz1wbxRRUWIMswKJKvBJRH57u8QWS5BTnhz67FNDBThYSgTWY3xVWVNNv7tHgJpquMz1Z4Ag7Pl27O3pWBK5MIyV0IXtCEdGyK7frs3/zEfqeYYG3NIN2PyOHdklxRKA7JDIeOIuFsSLmF/S5dkA5WwgzHXc+WYiLw04feN9wciPO0/v6StyzLwl18+YFKh4Z2wDPbLoAy2KWv+nnbhtnQGHzRE5PpZK8o44MMm2Dq21Jk5+Tkhir1g4ydd+mcE6tW4qsF6144f91f5sP0fjLGTFqyZ0NE0j1USwrASiyUHFk+/kqBpjUBdeliEhi9OqZUArEmKYTH0AzAP4LmCIQ/g0WoQj1izTQc2W490IU4fJYRlrSZROx1vcUb0KRzSX0t1QZ8Y7Jd8SrbJRgbWLhn+MlHObZUKS4tjOmMw3ALM5ySpANX3AnGGKgd7f4czVySrQWE+j2zju7K6fe9Frgjg501A3+7DniIWSKpP4iyvk0Xp7z9oSDLFWaJ3Wm0D8VqgpWOVq88fipiN1Zl+O9dVS8fiRCHq2S8vB9UhfDJ27PlY1QQClElA+HIFq/CTOOeVx0pOBAYeqYCXTt6mJFqu/vvv/5SHObInoaKU+reqOFD8omviV7x/WozT+F8lcBxVK4rKl5KC6YEqEy1/vnJMSNCfcmQhybIUsEBccZVSDSWQhlF1HFW/vYMqsWVRsE0Ee8GKIHfq7DM0PrnXrw3vSPQCjdNhzK8KJD0vcpNXtuFwxN1w3wtpRfEfXonE5B1zOlcNQ579oUZ9b/mSLL8uHGDSaz7ks+cqePqtakF3PoKkrserY8rFLeta0BKS90ND2J5c614JhwsVn0AP54X7mZBHzJ+Km623V7nAIC7iII2HPBJH+uwtzxGv2Lc0dsMn4sfAlicds07BhqnYLKaQRdox90zUjpvHTSnHjA/Mh3VBT6aTgy7Sj6V0XZM3v3kFr7Q3lsMxKx3KmX4gHvNb9Dt/w58jHvPbYk2ZwLnurU3HQ3nR7DpOI1GeXiZ2wEND2aVSnuytyCMsGItr2Tg3kZRQ5AyYS4dybXS8gKblLGh5g+tnLB6Er9uXOyGz2Mlpx+Jrh8LAIX3rl/N3wD3u0/PJLecBJZh3tXw/VQEpz6kSSL4+OHZGQkV8t6afanAQIcuV6PRxDaUYn2rCnck3NOfk1lk/E+0sJymtuSwayH4u23kllaHo4tVUsaTYLwsN6m/8NKhfitAghT0fwHATLGiEIQc86HJphIrEPPsquwp7kDvSI7kzo3kAvgLsEM5IWSXkCIXEktuqrFqSl/w47C2559MtzVpVjpBzzuX5D2KojsvJrfIxfeL59E4plasg7XWHXCz2wBz9rJQ8keWVHI1ULDpOFrGc/YlulS0+BxtPLEdZmxbpnu/QjB9FvX5CFfCe8/6gnl9moUe9+Zb1mAaigHf27w7+B1BLAwQUAAIACAAEuDhNXsvWR7AQAADHJQAAFwAAAHVuaXZlcnNhbC91bml2ZXJzYWwucG5n7Zp7WJLptsBxMrrZzWZKxQte9jgzWaSNCWmSaWW7KWs3aZaiicbkHQ2VBCmt0O0FncpLKjT77Bmb7S01RUdFLQNNhDqmaF6wEClRCb4ACZD90T57zrOf5zxnP/t//+D7+L18vGu9611rvethkXPq5NGN663WQyCQjcf8/f4EgZg6QSCr8Guh4IhX0g9PwJtJ8p+OHoLU8azfgWCK8znhA4E00DboLq4GeV2if3AyBLLpifFlwkl4EAmB/CHkmJ/P92mYhcmA3EhcD/u15jsNRAMZWx/c0Vo0llN6dz3087uFePvTa01vhoccvnO/dZ3Png0bT29x8IVvcB376vq1S7jl0lFZ+g4vwDtZcSWVQFBXvrsn7T4cxKCQeb/eK5QIqv6WUPndUBUj46pCzrFjkD68OOppR3pvAqrU7XMkzD/GP7m0Kt3HYUMQbBU4FnLzEdV1IbPXmUFqDNkKDkx/87PPfGYvxaAVio2rhwjsd70pZkYb3564vJXprXv/RHwIhGvSwu34mGbj+PT+deab7+uO3RFg0uPazMCRgutwOcQctBgEmRJk7kQnq8a0HYpnO6EvS56vNSfSMVff/Sxu5KLjxoiNQqYwI71t/hSqWKN09/yApM6L/kbbAQoAQo8Vps0UHT1JJyn607N6nelpb2ZUC+Oe1UrUBUf/GVSueipdxtJovIHN5MXGhbN2Wmsn2/T5hsmGfBkC5lQnSgOXjRTeXZ2zcH/3qnGOHYWUyuz1YgDNmX50xsI1byHNx+BFCRMc6LZzjWie35JpClpJInqV6RfZ7QmlrdtG8/74Nn6y735qTUmUJsOlfE0/ouP9405Nkacru5GENkzILwBevG4lr9KznaBI3ptg1sLpaFj4iZMSet7HQZACs2UTyiWSewUAn2AlQHJKlQovml4sRapCqmso6sXJdK2tNge/K0jbr7tb45Gx7JIqrlHZaFm3Zskz51pSaaAFEwl14l2wop5Q6H+J9BrLl/zU49wGhwE2JKkjCp7VG1vOwXa6lPs+PoegYXXzoDaEmnJ93ts9BfbohBtU34K4mnQbUBk0NqNA4S4p17RllJVw2myx7b03Yz2LxfjP2MipBmFIU6yH6gDLTmvJP1r3LhpdFbw6Zz49I76J1iAjh/kCUvuW06DvX6sm/OzjkNVqpnLousubRgxw4PtWdV2sKRdbrr303gOa4wstCk6gl8i2eSrS5pNdBj5ip8v0+UqH8Tj13bjNB1qkL83MiVNsm3Wae8l83UI46UZWX0uZhy3NE+4gxDHaMkQamteOMrRqq4jQ+Ip/OSlkHF5ETD71517afLpQ8DzbKpjiHQ+apY7T3BHluIqvYb7GdpddFwUWS5ij2C2e0EeWn/OuX+xTY9sX+JUC/n6gZVxG9aXFtTOqQdmWfTTJN2HbVrtRKig89yw1Pj9pI4AcYDfDtHkkhp6bWuzXYoPHFRMCtagTLWPetDJmJwbbeRFTLGvyogHJnBZUsXX6rPgcs2iV0RzJcQz7ouuTS4MfWjdctO2TyEcvkWwAdgLP0SQ8dtuYpJSpbwOmkz0TB+9f1ZYrXPj3gUIsTIqhXiq0oCXbuK3lq8vQ0Hlg0rRIWqjkXBXJ96hgbYGiXbBqKUNwuLhelXxvAbAaU1ujHeq7uONq9zsiC8490bP9qGWip9EOvObVOWaLbhRdMSprkhiO3Hxq7/vyNdUiphRrh31Ydj1ixAa9U2uRNdQw/wheRI4kjsCENJMle84+VtemBXgRMEgseP6jxtE/cowUp0COFxy8zcEGx6o9VU2dyyLNb3+GN1yNB8gF8g7Bc+RUhRZJb6DJPxrDfg4M0D443gyKs5yJOnWPE+wdT6URCxlRlrr8KACC9HFc9bQh1syFk4INbuHzYQNNBuJk38GUeWcpDev9YbTuuKM/lx9ch2fZZcm5doJwb0OIVF4xu9QYa0q9OJWQeZBld3quRto1yb8cyI+paJEhpe7f2iWoDoz0fwS8QRVaz4PZpfV8PtyY3xjOPm9MnPyNITNvmrOm0DjY3bDNyfagMa4hnJOFxmQ1Z7oOvN7/txDfqZktd/6U9j59/ZSzcWYIYQVWYAVWYAVWYAVWYAVWYAVWYAVWYAVWYAVWYAVW4P8BpvfSdNY2Yw/lS5/PwNuDbcZOybX9/xF4fuXfYVjWOiO6dIr+ZP6BVMWHoQAGSQQTpk3PtCaRUDxr2ZzXp99IgTS8e2D710k6eXWYfu4Q9llNeRxbVU0Wfo5allqfCUP6d2gX252FyypmyRrt/Wfy2dYgySoIpHs4TVKZajsadj7sCPsOijmM4jfyTsAQMkf+O28J5fSOTeYI1tIbBcTuCmpxWBMychzR+ajpfIty5nYAvUOvGmeUGV7F1Fd6aeebPI2NE1xxMnlxqjNd9qpL8Wynelc5o6TGA1EuRsGkneqpdPUuGKAmYwLS80Oe8pEJnZ6pixVEOgSSWKwzX7LA9r4fYixfIU411TS9UlnMtHXOhX0AdZ94+eq2CFPJj4oMV/c50uahxGrxBWaCcJnb0ZvH5U97fGoJCRauhtBCtDeyQwBjHwlzp+8+xWuHfElEY1jdbgxlXRqv8SgWE4p8MorzOUDLzmpB31ldXtPIQNslA3EXTtNhA4HMOzI/oAHu3oGGUdfgSm1s86BrfzLpboKwNbHwnM3LEw37Gb5RkJLrF1mXrjHP44p75qMflgqz+Vnd8zEMPZ7YtghMe6eucTo0I095Tl+6I/mGtq2Inbwvk30OUU/Fc76DLgGTZsaek1u0WVXnkU16SxRVvlSjTOKJlC6g7yRmk3jd0WYpsYES7wtxybGKkHqefktm73V27YIWesPsB4mP+PKE/YvbkkjtRNQ0vX781B2OaPGmX9ZWU7eHdtLetAORD7s6x+2FDOUEXWWF+oCbwWOqJLUej3u9NkMgqrv87efyuwpezOlw1XEFgyxGVcNmnzc/sqcTm2OLhQf5XT9h+uFpuu10KfPq4pHC0U08IM3zAa1heY+q7byhw8Rwub5oYDmPLPCULUEg4TuZMjtAciS2tq7HaKxnFzwCQbfJ7P1Dfs/r6LFYT3hF1JZ74gg/wVyb1iurN9pgDy7y/f39s5vxIcGhWWPR5di76LjffoPusPcP+W8L67rijW0bDY8I5o6KKf0wbk1ip6IlF/XZIMO+SCOKs3Sl3Op1kdKYXr1LJCoXprXifTTLacI4lugttXXG2EvcWt+1/DFpgsANFFxseTVb2ilnwwakD+v5u/xjq8gloew50u4YBrxoNPEV4wwXnkoqnX5o81XSgaTKvXvs+CfouVtt3Kb5wI/h3/7lxdrPNfuhi8C+Mb7X8wDTUubYketjxPoi34wjmJIdqO1glF4ji/noqZdd3WmW1TGu4IZxFVatXMZnXzjt/jqr3fW556AqRXOx4yxW2qHHE5JqgeJsC5MIl+OmFgNJQY9L0ZQH4uwvsJ2aNpgcDgDKmp4MunpYh/yAi2Q4Js0nu+AOb4VASkNnA0hg5Hbp8xj6eZy6WGI4Lonq0gwmnMzQiewYuvdUtFcqWp4bpnsz5a1Im/qysd5lQLDQCNTUPQV3hZjkguIQp5DsiqMsPnFGe9eFrxwQafYfUZVr1q0B9l2ghuS+dmM4G7cG8pBJSumO7miuH/rF9Sv+9NKjd4MeQnB2inZcmDJg0MsoMpZwql9Oo+iwHhQzFSKCcOBSdRxv7y+o9U7mXCDpZNWJYPq5219LvHgeeIehVlvcCQ0xWHKKmkG/8alfg5m6Kq0Vn5M6uOX7JDn5cYEjhaVr+nPWGD4KulKAo/5938pwUj5lGYiv1CxmxZZ/fToCkxpWHeMGmpfuKtaxO4Yye8+x3Fr6ic5/zIM3bUSIPtIJC5uKBOy5exWHjb2dcESQPMjdLW7NE1HdTS/M6pwlUO+ucjT0XRnP6ntaO3R2ac8bzlyttfZc6G3QBwHuEFLim+mXJ0WOCDFPWuvg/zJZNX7kcNSzbtQqkcVP9l0v+Apid4UJIVZgqQ0+AcBJE2ddvSkRZqPMBNGoYO4eN3C8wvkMz51TDAzYbKxanbPwKH+94+PIe7LW0tCgwuxhd1QuHH+ra1lZ74zW9AekILKDZ6PGomFg5sc2W+FCX14eWjrIdg23dbU/A53T6LLzOLP6yAzoSJNmkbrVTeE+funZBSu2Ivf8P5SPfIanATwifbvTLJBXIeio19RaBXsjYKY5hqZKVWiKZTUQfCy2L1dpPBv61V0G/W07/dujauLcr1UnWToxQjay9UtQOPXpUAC60zom1O8XzaYc17e27GvEiXd7oJLxntRfAOgwQD1QwIyJNZg/PVxT1290LLd8wIKRXiTbmx+zl8VgXjjG7fs2gqfTWD5pZQXZOClegeZtWmsOM+gk6ACWqrl+4S++mAdVxGWNJFUaORnb9GoH6BCuROVwUAm2Nrfvykh4GswpomM4Qhu0T2X5PT/1fIVq3y1y7e/iSmWJfVeK4EWevm5Rk6jePGa1meCL/xXUtupNuVA363ao5vfZG4iLbZJiUS05an/Mno715qKF7WVs+IGhuV2wcTLN09EtTtbY+mBYWVrbggr4RVO6l2c9tM+fK0E6IWc+zpz3s8WV46dyUFgh3sbHoT5nWImkwV3b0tWLi7UW428T6YgMea6zcTMDlhUlXYlPdOB1otOdOiRGJ1ZTEBCIV8UUxaDPQn/u5rbFe6fZjAHdxFMhLkZeq9Q4fj8jvzy74HbQDuCE609VS40phG4tUF2dqYWVoRfj+xT4TReCnQVONGbCCwttfyuBCxOoG/GX+mLs/6lLP/Xs7F7Hlh77gEW75ffUSq+p3YYpNStVUSkj4VDT4h6m1Y3kruEu0Bi2mIRO5UgSlzAfKIgAs+Pop+wY00ADsyPJNlCyV/ssiNXYTo4q2Pj1d+MmsbOD0hnVHYOGYdBwr06YVZsg1Rf06SaQ6dcqxQACwQnlxBJswOgvGMtFsFo7NmnNnb4Ez2UW4tveaAhsXMl6fxPhIhCBGlz7Hw3SZstwxdh6bPNv0KbhfZxvKGdFz5nRZpm9foVpyFro9ESCUrYaApkiqyePk+m9J5r+8dxcZepUMCYrd4vTl9XM2BlwuatGFyT+aQPswZbf584m3eqO1hHyAiVo0Ix5GIpeKdaE3QEtxJCFkB+IZRnq9vQsAWgfPvX8LJ/CywqJLxiGVGhrlztBRynkm5/L7ykYnJv4dDJGoT0iUl7D8WcSOP34eh5OxUEv4z2WXkGpAOnd8bD9Gg2fwrKeV4RrwZrlQ1mPh1oLJjCWTg3Wbk0TKJZVrk0u6dLjuQ5cMK55oaEvuWO/zDfUWMwomhOeakaYLILi5ZmAXU+e/HFkcF81GUyNXi4FesBJZXnGFqh0IMYD1vU87SmwBPOQH04p2qAGI5esDjYX6hdTS0wi0v41iJ442V1JyzsdIXQVNxwpqxg6S8oWj9zM8ps5GP9sAYni5WJaTW+R6H7xZ/mCuLylns0ZD9vvHhjoXQsGviH1NjtX2/q2VHERbchFfuXv5YIhK4dvg9XZ/LL1WxegMbZ5o7Hp7v1/VKntytdUu907jGVvCPVR9gU7ik6eZG/8MxLBP7dV+a6KsXvHZ//80Nng0XbcSD/4Z/U92mBetgwwDC5BxtK5df3lzdjfdji5kRX9zs525A8vkhyNYnz/6v5XlM5wJUnR9St1jVx0MMTWKOvY4ZN+dYfCM/8OUEsDBBQAAgAIAAS4OE3WRSspTQAAAGsAAAAbAAAAdW5pdmVyc2FsL3VuaXZlcnNhbC5wbmcueG1ss7GvyM1RKEstKs7Mz7NVMtQzULK34+WyKShKLctMLVeoAIoBBSFASaHSVsnECMEtz0wpyQCqMDA2QwhmpGamZ5TYKpmbm8MF9YFmAgBQSwECAAAUAAIACAADuDhNDmokTmIEAAAFEQAAHQAAAAAAAAABAAAAAAAAAAAAdW5pdmVyc2FsL2NvbW1vbl9tZXNzYWdlcy5sbmdQSwECAAAUAAIACAADuDhNmGh+X48DAADBDgAAJwAAAAAAAAABAAAAAACdBAAAdW5pdmVyc2FsL2ZsYXNoX3B1Ymxpc2hpbmdfc2V0dGluZ3MueG1sUEsBAgAAFAACAAgAA7g4Tbksi5W6AgAAVQoAACEAAAAAAAAAAQAAAAAAcQgAAHVuaXZlcnNhbC9mbGFzaF9za2luX3NldHRpbmdzLnhtbFBLAQIAABQAAgAIAAO4OE1NpgCXZAMAANINAAAmAAAAAAAAAAEAAAAAAGoLAAB1bml2ZXJzYWwvaHRtbF9wdWJsaXNoaW5nX3NldHRpbmdzLnhtbFBLAQIAABQAAgAIAAO4OE1DqTztmwEAAB8GAAAfAAAAAAAAAAEAAAAAABIPAAB1bml2ZXJzYWwvaHRtbF9za2luX3NldHRpbmdzLmpzUEsBAgAAFAACAAgAA7g4TT08L9HBAAAA5QEAABoAAAAAAAAAAQAAAAAA6hAAAHVuaXZlcnNhbC9pMThuX3ByZXNldHMueG1sUEsBAgAAFAACAAgAA7g4TQhLmZd5AAAAewAAABwAAAAAAAAAAQAAAAAA4xEAAHVuaXZlcnNhbC9sb2NhbF9zZXR0aW5ncy54bWxQSwECAAAUAAIACABElFdHI7RO+/sCAACwCAAAFAAAAAAAAAABAAAAAACWEgAAdW5pdmVyc2FsL3BsYXllci54bWxQSwECAAAUAAIACAADuDhNa0/EZUIIAACTIAAAKQAAAAAAAAABAAAAAADDFQAAdW5pdmVyc2FsL3NraW5fY3VzdG9taXphdGlvbl9zZXR0aW5ncy54bWxQSwECAAAUAAIACAAEuDhNXsvWR7AQAADHJQAAFwAAAAAAAAAAAAAAAABMHgAAdW5pdmVyc2FsL3VuaXZlcnNhbC5wbmdQSwECAAAUAAIACAAEuDhN1kUrKU0AAABrAAAAGwAAAAAAAAABAAAAAAAxLwAAdW5pdmVyc2FsL3VuaXZlcnNhbC5wbmcueG1sUEsFBgAAAAALAAsASQMAALcvAAAAAA=="/>
  <p:tag name="ISPRING_PRESENTATION_TITLE" val="中国共产党支部工作条例"/>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3sssut3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4194</Words>
  <Application>WPS 演示</Application>
  <PresentationFormat>自定义</PresentationFormat>
  <Paragraphs>297</Paragraphs>
  <Slides>27</Slides>
  <Notes>27</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方正清刻本悦宋简体</vt:lpstr>
      <vt:lpstr>方正苏新诗柳楷简体-yolan</vt:lpstr>
      <vt:lpstr>方正正黑简体</vt:lpstr>
      <vt:lpstr>Calibri</vt:lpstr>
      <vt:lpstr>微软雅黑</vt:lpstr>
      <vt:lpstr>Arial Unicode MS</vt:lpstr>
      <vt:lpstr>楷体_GB2312</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中国共产党支部工作条例</dc:title>
  <dc:creator>小雨</dc:creator>
  <cp:lastModifiedBy>玉！</cp:lastModifiedBy>
  <cp:revision>49</cp:revision>
  <dcterms:created xsi:type="dcterms:W3CDTF">2018-09-30T06:31:00Z</dcterms:created>
  <dcterms:modified xsi:type="dcterms:W3CDTF">2019-11-10T03:10:54Z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